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69" r:id="rId3"/>
    <p:sldId id="271" r:id="rId4"/>
    <p:sldId id="272" r:id="rId5"/>
    <p:sldId id="277" r:id="rId6"/>
    <p:sldId id="257" r:id="rId7"/>
    <p:sldId id="261" r:id="rId8"/>
    <p:sldId id="262" r:id="rId9"/>
    <p:sldId id="264" r:id="rId10"/>
    <p:sldId id="278" r:id="rId11"/>
    <p:sldId id="279" r:id="rId12"/>
    <p:sldId id="280" r:id="rId13"/>
    <p:sldId id="281" r:id="rId14"/>
    <p:sldId id="282" r:id="rId15"/>
    <p:sldId id="612" r:id="rId16"/>
    <p:sldId id="613" r:id="rId17"/>
    <p:sldId id="614" r:id="rId18"/>
    <p:sldId id="615" r:id="rId19"/>
    <p:sldId id="616" r:id="rId20"/>
    <p:sldId id="617" r:id="rId21"/>
    <p:sldId id="618" r:id="rId22"/>
    <p:sldId id="619" r:id="rId23"/>
    <p:sldId id="62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1D733B-715A-CD34-67A5-8D9ECFF23E3F}" v="654" dt="2025-05-27T03:47:56.0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18342-50A8-4FD6-BE01-4695ED517F61}" type="datetimeFigureOut">
              <a:t>27/05/2025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B217D-1170-45F8-8955-9EC34179A399}" type="slidenum"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7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Google Shape;115;p7:notes">
            <a:extLst>
              <a:ext uri="{FF2B5EF4-FFF2-40B4-BE49-F238E27FC236}">
                <a16:creationId xmlns:a16="http://schemas.microsoft.com/office/drawing/2014/main" id="{A945F501-C354-B562-FB5E-0EA2F9AAEA9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07875" name="Google Shape;116;p7:notes">
            <a:extLst>
              <a:ext uri="{FF2B5EF4-FFF2-40B4-BE49-F238E27FC236}">
                <a16:creationId xmlns:a16="http://schemas.microsoft.com/office/drawing/2014/main" id="{D2D1111E-3038-3EF2-BED9-C91C32DD5CA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Google Shape;120;p8:notes">
            <a:extLst>
              <a:ext uri="{FF2B5EF4-FFF2-40B4-BE49-F238E27FC236}">
                <a16:creationId xmlns:a16="http://schemas.microsoft.com/office/drawing/2014/main" id="{A4244EA3-2051-E1AB-6054-3F2C97C8743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09923" name="Google Shape;121;p8:notes">
            <a:extLst>
              <a:ext uri="{FF2B5EF4-FFF2-40B4-BE49-F238E27FC236}">
                <a16:creationId xmlns:a16="http://schemas.microsoft.com/office/drawing/2014/main" id="{C22B5271-F14A-F5F9-CFF9-D8E9D8343297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Google Shape;128;p9:notes">
            <a:extLst>
              <a:ext uri="{FF2B5EF4-FFF2-40B4-BE49-F238E27FC236}">
                <a16:creationId xmlns:a16="http://schemas.microsoft.com/office/drawing/2014/main" id="{34B6BA13-4E30-3FD7-46CF-D4837E07CD9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11971" name="Google Shape;129;p9:notes">
            <a:extLst>
              <a:ext uri="{FF2B5EF4-FFF2-40B4-BE49-F238E27FC236}">
                <a16:creationId xmlns:a16="http://schemas.microsoft.com/office/drawing/2014/main" id="{0EEF3ED3-3A73-8141-0F91-3836D7DB408B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Google Shape;136;p10:notes">
            <a:extLst>
              <a:ext uri="{FF2B5EF4-FFF2-40B4-BE49-F238E27FC236}">
                <a16:creationId xmlns:a16="http://schemas.microsoft.com/office/drawing/2014/main" id="{5CE88179-0810-AEAF-819C-85CB1F8D844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14019" name="Google Shape;137;p10:notes">
            <a:extLst>
              <a:ext uri="{FF2B5EF4-FFF2-40B4-BE49-F238E27FC236}">
                <a16:creationId xmlns:a16="http://schemas.microsoft.com/office/drawing/2014/main" id="{7A94BCAA-D174-DC5A-2B5F-0C98A5A7FF2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Google Shape;144;p11:notes">
            <a:extLst>
              <a:ext uri="{FF2B5EF4-FFF2-40B4-BE49-F238E27FC236}">
                <a16:creationId xmlns:a16="http://schemas.microsoft.com/office/drawing/2014/main" id="{5C730910-D585-0D52-1EFF-EAD2799AE3E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16067" name="Google Shape;145;p11:notes">
            <a:extLst>
              <a:ext uri="{FF2B5EF4-FFF2-40B4-BE49-F238E27FC236}">
                <a16:creationId xmlns:a16="http://schemas.microsoft.com/office/drawing/2014/main" id="{2FC45187-9175-1267-8390-E9BB745EC068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Google Shape;151;p12:notes">
            <a:extLst>
              <a:ext uri="{FF2B5EF4-FFF2-40B4-BE49-F238E27FC236}">
                <a16:creationId xmlns:a16="http://schemas.microsoft.com/office/drawing/2014/main" id="{2F7AC3AB-E038-FB33-31CB-603604F165E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18115" name="Google Shape;152;p12:notes">
            <a:extLst>
              <a:ext uri="{FF2B5EF4-FFF2-40B4-BE49-F238E27FC236}">
                <a16:creationId xmlns:a16="http://schemas.microsoft.com/office/drawing/2014/main" id="{31FF3D52-D5A5-5C6D-0663-8DA487D8AAC1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Google Shape;158;p13:notes">
            <a:extLst>
              <a:ext uri="{FF2B5EF4-FFF2-40B4-BE49-F238E27FC236}">
                <a16:creationId xmlns:a16="http://schemas.microsoft.com/office/drawing/2014/main" id="{0A82B920-7544-398E-A317-1EC0195F76E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20163" name="Google Shape;159;p13:notes">
            <a:extLst>
              <a:ext uri="{FF2B5EF4-FFF2-40B4-BE49-F238E27FC236}">
                <a16:creationId xmlns:a16="http://schemas.microsoft.com/office/drawing/2014/main" id="{F8E3AB3E-3A3E-D2A4-BC13-3495791C2F2F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Google Shape;165;p14:notes">
            <a:extLst>
              <a:ext uri="{FF2B5EF4-FFF2-40B4-BE49-F238E27FC236}">
                <a16:creationId xmlns:a16="http://schemas.microsoft.com/office/drawing/2014/main" id="{00C25651-00BF-DF00-4BB0-2F8D7BA03E8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22211" name="Google Shape;166;p14:notes">
            <a:extLst>
              <a:ext uri="{FF2B5EF4-FFF2-40B4-BE49-F238E27FC236}">
                <a16:creationId xmlns:a16="http://schemas.microsoft.com/office/drawing/2014/main" id="{DBE79CC2-7382-14A9-225B-F9D4D8344126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Google Shape;173;p15:notes">
            <a:extLst>
              <a:ext uri="{FF2B5EF4-FFF2-40B4-BE49-F238E27FC236}">
                <a16:creationId xmlns:a16="http://schemas.microsoft.com/office/drawing/2014/main" id="{200CA361-3DC8-22F6-5FF2-F58FEAA6AF7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24259" name="Google Shape;174;p15:notes">
            <a:extLst>
              <a:ext uri="{FF2B5EF4-FFF2-40B4-BE49-F238E27FC236}">
                <a16:creationId xmlns:a16="http://schemas.microsoft.com/office/drawing/2014/main" id="{E0A25452-B9A2-97C9-9550-601E38086382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17920" y="1700529"/>
            <a:ext cx="5030893" cy="40728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285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77890" y="1122363"/>
            <a:ext cx="6590110" cy="2387600"/>
          </a:xfrm>
        </p:spPr>
        <p:txBody>
          <a:bodyPr>
            <a:normAutofit fontScale="90000"/>
          </a:bodyPr>
          <a:lstStyle/>
          <a:p>
            <a:r>
              <a:rPr lang="en-US" err="1">
                <a:ea typeface="+mj-lt"/>
                <a:cs typeface="+mj-lt"/>
              </a:rPr>
              <a:t>Alimentazione</a:t>
            </a:r>
            <a:r>
              <a:rPr lang="en-US">
                <a:ea typeface="+mj-lt"/>
                <a:cs typeface="+mj-lt"/>
              </a:rPr>
              <a:t>, </a:t>
            </a:r>
            <a:r>
              <a:rPr lang="en-US" err="1">
                <a:ea typeface="+mj-lt"/>
                <a:cs typeface="+mj-lt"/>
              </a:rPr>
              <a:t>benessere</a:t>
            </a:r>
            <a:r>
              <a:rPr lang="en-US">
                <a:ea typeface="+mj-lt"/>
                <a:cs typeface="+mj-lt"/>
              </a:rPr>
              <a:t> e longevità: la nutrizione nelle diverse </a:t>
            </a:r>
            <a:r>
              <a:rPr lang="en-US" err="1">
                <a:ea typeface="+mj-lt"/>
                <a:cs typeface="+mj-lt"/>
              </a:rPr>
              <a:t>fasi</a:t>
            </a:r>
            <a:r>
              <a:rPr lang="en-US">
                <a:ea typeface="+mj-lt"/>
                <a:cs typeface="+mj-lt"/>
              </a:rPr>
              <a:t> di vita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3888" y="4257216"/>
            <a:ext cx="9144000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Marco </a:t>
            </a:r>
            <a:r>
              <a:rPr lang="en-US" dirty="0" err="1"/>
              <a:t>Domenicali</a:t>
            </a:r>
          </a:p>
        </p:txBody>
      </p:sp>
      <p:pic>
        <p:nvPicPr>
          <p:cNvPr id="4" name="Picture 3" descr="A red boat on the beach&#10;&#10;AI-generated content may be incorrect.">
            <a:extLst>
              <a:ext uri="{FF2B5EF4-FFF2-40B4-BE49-F238E27FC236}">
                <a16:creationId xmlns:a16="http://schemas.microsoft.com/office/drawing/2014/main" id="{3984BBCB-226F-E2D7-941E-6214F9AF2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" y="0"/>
            <a:ext cx="3411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7938FC-2BC5-F548-DA02-F1A12AF21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687" y="0"/>
            <a:ext cx="6395954" cy="59963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183619-5599-2C65-0926-564C5C05362A}"/>
              </a:ext>
            </a:extLst>
          </p:cNvPr>
          <p:cNvSpPr txBox="1"/>
          <p:nvPr/>
        </p:nvSpPr>
        <p:spPr>
          <a:xfrm>
            <a:off x="230737" y="6405073"/>
            <a:ext cx="740065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DOI: 10.1113/jphysiol.2008.164483</a:t>
            </a:r>
          </a:p>
        </p:txBody>
      </p:sp>
    </p:spTree>
    <p:extLst>
      <p:ext uri="{BB962C8B-B14F-4D97-AF65-F5344CB8AC3E}">
        <p14:creationId xmlns:p14="http://schemas.microsoft.com/office/powerpoint/2010/main" val="1846813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DB22E-7F44-7DC6-DCC2-23243C4FC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0"/>
            <a:ext cx="7972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574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9195E5-929D-E712-017B-BE6114F63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325"/>
            <a:ext cx="12192000" cy="64053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A42050-30F8-8081-E188-24EE88B93059}"/>
              </a:ext>
            </a:extLst>
          </p:cNvPr>
          <p:cNvSpPr txBox="1"/>
          <p:nvPr/>
        </p:nvSpPr>
        <p:spPr>
          <a:xfrm>
            <a:off x="57151" y="6486525"/>
            <a:ext cx="663654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DOI:10.1097/MCC.0000000000000488</a:t>
            </a:r>
          </a:p>
        </p:txBody>
      </p:sp>
    </p:spTree>
    <p:extLst>
      <p:ext uri="{BB962C8B-B14F-4D97-AF65-F5344CB8AC3E}">
        <p14:creationId xmlns:p14="http://schemas.microsoft.com/office/powerpoint/2010/main" val="1213115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skeletal muscle atrophy&#10;&#10;AI-generated content may be incorrect.">
            <a:extLst>
              <a:ext uri="{FF2B5EF4-FFF2-40B4-BE49-F238E27FC236}">
                <a16:creationId xmlns:a16="http://schemas.microsoft.com/office/drawing/2014/main" id="{064566F0-C121-345A-FDE9-C46B9CAEA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1011" y="0"/>
            <a:ext cx="529651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37ED21-53A9-63FE-79B3-C70D2C4C59CE}"/>
              </a:ext>
            </a:extLst>
          </p:cNvPr>
          <p:cNvSpPr txBox="1"/>
          <p:nvPr/>
        </p:nvSpPr>
        <p:spPr>
          <a:xfrm>
            <a:off x="432198" y="6385322"/>
            <a:ext cx="663654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DOI:10.1097/MCC.0000000000000488</a:t>
            </a:r>
          </a:p>
        </p:txBody>
      </p:sp>
    </p:spTree>
    <p:extLst>
      <p:ext uri="{BB962C8B-B14F-4D97-AF65-F5344CB8AC3E}">
        <p14:creationId xmlns:p14="http://schemas.microsoft.com/office/powerpoint/2010/main" val="2141774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protein synthesis&#10;&#10;AI-generated content may be incorrect.">
            <a:extLst>
              <a:ext uri="{FF2B5EF4-FFF2-40B4-BE49-F238E27FC236}">
                <a16:creationId xmlns:a16="http://schemas.microsoft.com/office/drawing/2014/main" id="{A1FFCF12-6A55-39B9-14F4-82998CD31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012" y="0"/>
            <a:ext cx="10793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3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Google Shape;118;p7">
            <a:extLst>
              <a:ext uri="{FF2B5EF4-FFF2-40B4-BE49-F238E27FC236}">
                <a16:creationId xmlns:a16="http://schemas.microsoft.com/office/drawing/2014/main" id="{7D4FA91B-0FA9-86F9-7982-B08DCC0C6DC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3" y="1154114"/>
            <a:ext cx="4329112" cy="454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Google Shape;123;p8">
            <a:extLst>
              <a:ext uri="{FF2B5EF4-FFF2-40B4-BE49-F238E27FC236}">
                <a16:creationId xmlns:a16="http://schemas.microsoft.com/office/drawing/2014/main" id="{E3332653-C233-CE62-38C0-AEF4D1EE931A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39" y="1206500"/>
            <a:ext cx="5203825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Google Shape;124;p8">
            <a:extLst>
              <a:ext uri="{FF2B5EF4-FFF2-40B4-BE49-F238E27FC236}">
                <a16:creationId xmlns:a16="http://schemas.microsoft.com/office/drawing/2014/main" id="{1A6ECA61-EEDC-6CE0-03F3-72E23F710F97}"/>
              </a:ext>
            </a:extLst>
          </p:cNvPr>
          <p:cNvSpPr txBox="1"/>
          <p:nvPr/>
        </p:nvSpPr>
        <p:spPr>
          <a:xfrm>
            <a:off x="1524000" y="5684838"/>
            <a:ext cx="6122988" cy="277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350" i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Nutrients</a:t>
            </a:r>
            <a:r>
              <a:rPr lang="it-IT" sz="13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it-IT" sz="1350" b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2022</a:t>
            </a:r>
            <a:r>
              <a:rPr lang="it-IT" sz="13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, </a:t>
            </a:r>
            <a:r>
              <a:rPr lang="it-IT" sz="1350" i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14</a:t>
            </a:r>
            <a:r>
              <a:rPr lang="it-IT" sz="13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(5), 982; </a:t>
            </a:r>
            <a:r>
              <a:rPr lang="it-IT" sz="1350" b="1" u="sng">
                <a:solidFill>
                  <a:srgbClr val="4F5671"/>
                </a:solidFill>
                <a:latin typeface="Arial"/>
                <a:ea typeface="Arial"/>
                <a:cs typeface="Arial"/>
                <a:sym typeface="Arial"/>
              </a:rPr>
              <a:t>https://doi.org/10.3390/nu14050982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900" name="Google Shape;125;p8">
            <a:extLst>
              <a:ext uri="{FF2B5EF4-FFF2-40B4-BE49-F238E27FC236}">
                <a16:creationId xmlns:a16="http://schemas.microsoft.com/office/drawing/2014/main" id="{0F575CBD-E87D-D80A-F193-C9AAB85A813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7843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Google Shape;126;p8">
            <a:extLst>
              <a:ext uri="{FF2B5EF4-FFF2-40B4-BE49-F238E27FC236}">
                <a16:creationId xmlns:a16="http://schemas.microsoft.com/office/drawing/2014/main" id="{B176ED70-479F-1D00-EE9A-5E2AB47F49D9}"/>
              </a:ext>
            </a:extLst>
          </p:cNvPr>
          <p:cNvSpPr/>
          <p:nvPr/>
        </p:nvSpPr>
        <p:spPr>
          <a:xfrm rot="10800000">
            <a:off x="3308350" y="914401"/>
            <a:ext cx="604838" cy="40481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68569" tIns="34275" rIns="68569" bIns="3427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Google Shape;131;p9">
            <a:extLst>
              <a:ext uri="{FF2B5EF4-FFF2-40B4-BE49-F238E27FC236}">
                <a16:creationId xmlns:a16="http://schemas.microsoft.com/office/drawing/2014/main" id="{A0A69BEE-6C8C-3CCF-9687-0752AF67EA6E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589" y="1119189"/>
            <a:ext cx="5330825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Google Shape;132;p9">
            <a:extLst>
              <a:ext uri="{FF2B5EF4-FFF2-40B4-BE49-F238E27FC236}">
                <a16:creationId xmlns:a16="http://schemas.microsoft.com/office/drawing/2014/main" id="{AFE7EE26-2EA7-E9C0-8E3B-D1A69FBB6CFB}"/>
              </a:ext>
            </a:extLst>
          </p:cNvPr>
          <p:cNvSpPr txBox="1"/>
          <p:nvPr/>
        </p:nvSpPr>
        <p:spPr>
          <a:xfrm>
            <a:off x="1524000" y="5684838"/>
            <a:ext cx="6122988" cy="277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350" i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Nutrients</a:t>
            </a:r>
            <a:r>
              <a:rPr lang="it-IT" sz="13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it-IT" sz="1350" b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2022</a:t>
            </a:r>
            <a:r>
              <a:rPr lang="it-IT" sz="13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, </a:t>
            </a:r>
            <a:r>
              <a:rPr lang="it-IT" sz="1350" i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14</a:t>
            </a:r>
            <a:r>
              <a:rPr lang="it-IT" sz="135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(5), 982; </a:t>
            </a:r>
            <a:r>
              <a:rPr lang="it-IT" sz="1350" b="1" u="sng">
                <a:solidFill>
                  <a:srgbClr val="4F5671"/>
                </a:solidFill>
                <a:latin typeface="Arial"/>
                <a:ea typeface="Arial"/>
                <a:cs typeface="Arial"/>
                <a:sym typeface="Arial"/>
              </a:rPr>
              <a:t>https://doi.org/10.3390/nu14050982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0948" name="Google Shape;133;p9">
            <a:extLst>
              <a:ext uri="{FF2B5EF4-FFF2-40B4-BE49-F238E27FC236}">
                <a16:creationId xmlns:a16="http://schemas.microsoft.com/office/drawing/2014/main" id="{05D01658-D484-BFF4-9E26-93C205F76995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7843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Google Shape;134;p9">
            <a:extLst>
              <a:ext uri="{FF2B5EF4-FFF2-40B4-BE49-F238E27FC236}">
                <a16:creationId xmlns:a16="http://schemas.microsoft.com/office/drawing/2014/main" id="{73A39055-2623-E2CF-C689-54CC481FDD94}"/>
              </a:ext>
            </a:extLst>
          </p:cNvPr>
          <p:cNvSpPr/>
          <p:nvPr/>
        </p:nvSpPr>
        <p:spPr>
          <a:xfrm rot="10800000">
            <a:off x="3308350" y="914401"/>
            <a:ext cx="604838" cy="40481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68569" tIns="34275" rIns="68569" bIns="3427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Google Shape;139;p10">
            <a:extLst>
              <a:ext uri="{FF2B5EF4-FFF2-40B4-BE49-F238E27FC236}">
                <a16:creationId xmlns:a16="http://schemas.microsoft.com/office/drawing/2014/main" id="{F1F0C95A-C9F7-1DAF-5622-79C0A0CDF0DF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1" y="857250"/>
            <a:ext cx="3516313" cy="496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0" name="Google Shape;140;p10">
            <a:extLst>
              <a:ext uri="{FF2B5EF4-FFF2-40B4-BE49-F238E27FC236}">
                <a16:creationId xmlns:a16="http://schemas.microsoft.com/office/drawing/2014/main" id="{F4FD865A-1AC1-93DF-AC4B-2A8AE6CD175A}"/>
              </a:ext>
            </a:extLst>
          </p:cNvPr>
          <p:cNvSpPr txBox="1"/>
          <p:nvPr/>
        </p:nvSpPr>
        <p:spPr>
          <a:xfrm>
            <a:off x="1646239" y="5773739"/>
            <a:ext cx="5451475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Geriatrics 2022, 7, 115. https://doi.org/10.3390/geriatrics7050115 </a:t>
            </a:r>
            <a:endParaRPr/>
          </a:p>
        </p:txBody>
      </p:sp>
      <p:pic>
        <p:nvPicPr>
          <p:cNvPr id="212996" name="Google Shape;141;p10">
            <a:extLst>
              <a:ext uri="{FF2B5EF4-FFF2-40B4-BE49-F238E27FC236}">
                <a16:creationId xmlns:a16="http://schemas.microsoft.com/office/drawing/2014/main" id="{D7898AAF-1618-441E-0089-76CF4020F12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7843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" name="Google Shape;142;p10">
            <a:extLst>
              <a:ext uri="{FF2B5EF4-FFF2-40B4-BE49-F238E27FC236}">
                <a16:creationId xmlns:a16="http://schemas.microsoft.com/office/drawing/2014/main" id="{7C8AE4EC-C3A9-8C95-3128-0536E25F2E78}"/>
              </a:ext>
            </a:extLst>
          </p:cNvPr>
          <p:cNvSpPr/>
          <p:nvPr/>
        </p:nvSpPr>
        <p:spPr>
          <a:xfrm rot="10800000">
            <a:off x="3308350" y="914401"/>
            <a:ext cx="604838" cy="40481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68569" tIns="34275" rIns="68569" bIns="3427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Google Shape;147;p11">
            <a:extLst>
              <a:ext uri="{FF2B5EF4-FFF2-40B4-BE49-F238E27FC236}">
                <a16:creationId xmlns:a16="http://schemas.microsoft.com/office/drawing/2014/main" id="{F85712B9-D6BF-F50C-07D9-0BF6D821CCFC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1160464"/>
            <a:ext cx="5824538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43" name="Google Shape;148;p11">
            <a:extLst>
              <a:ext uri="{FF2B5EF4-FFF2-40B4-BE49-F238E27FC236}">
                <a16:creationId xmlns:a16="http://schemas.microsoft.com/office/drawing/2014/main" id="{7F84129D-3F0F-3B0F-3587-C7CC5514915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7843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Google Shape;149;p11">
            <a:extLst>
              <a:ext uri="{FF2B5EF4-FFF2-40B4-BE49-F238E27FC236}">
                <a16:creationId xmlns:a16="http://schemas.microsoft.com/office/drawing/2014/main" id="{BDC47063-E3B8-060F-2243-ABA018DF78BD}"/>
              </a:ext>
            </a:extLst>
          </p:cNvPr>
          <p:cNvSpPr/>
          <p:nvPr/>
        </p:nvSpPr>
        <p:spPr>
          <a:xfrm rot="10800000">
            <a:off x="3308350" y="1776413"/>
            <a:ext cx="604838" cy="40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68569" tIns="34275" rIns="68569" bIns="3427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43250" y="1772920"/>
            <a:ext cx="5831840" cy="3600450"/>
          </a:xfrm>
          <a:custGeom>
            <a:avLst/>
            <a:gdLst/>
            <a:ahLst/>
            <a:cxnLst/>
            <a:rect l="l" t="t" r="r" b="b"/>
            <a:pathLst>
              <a:path w="5831840" h="3600450">
                <a:moveTo>
                  <a:pt x="2915920" y="3600450"/>
                </a:moveTo>
                <a:lnTo>
                  <a:pt x="0" y="3600450"/>
                </a:lnTo>
                <a:lnTo>
                  <a:pt x="0" y="0"/>
                </a:lnTo>
                <a:lnTo>
                  <a:pt x="5831840" y="0"/>
                </a:lnTo>
                <a:lnTo>
                  <a:pt x="5831840" y="3600450"/>
                </a:lnTo>
                <a:lnTo>
                  <a:pt x="2915920" y="3600450"/>
                </a:lnTo>
                <a:close/>
              </a:path>
            </a:pathLst>
          </a:custGeom>
          <a:ln w="9347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21990" y="1944370"/>
            <a:ext cx="5674995" cy="25577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93040" marR="8255" indent="-180340">
              <a:lnSpc>
                <a:spcPct val="80000"/>
              </a:lnSpc>
              <a:spcBef>
                <a:spcPts val="459"/>
              </a:spcBef>
              <a:buClr>
                <a:srgbClr val="001F5F"/>
              </a:buClr>
              <a:buFont typeface="Arial MT"/>
              <a:buChar char="•"/>
              <a:tabLst>
                <a:tab pos="194310" algn="l"/>
                <a:tab pos="478155" algn="l"/>
                <a:tab pos="838200" algn="l"/>
                <a:tab pos="2461260" algn="l"/>
                <a:tab pos="4525010" algn="l"/>
                <a:tab pos="5450205" algn="l"/>
              </a:tabLst>
            </a:pPr>
            <a:r>
              <a:rPr sz="1500" spc="-25" dirty="0">
                <a:solidFill>
                  <a:srgbClr val="001F5F"/>
                </a:solidFill>
                <a:latin typeface="Comic Sans MS"/>
                <a:cs typeface="Comic Sans MS"/>
              </a:rPr>
              <a:t>Il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	</a:t>
            </a:r>
            <a:r>
              <a:rPr sz="1500" spc="-25" dirty="0">
                <a:solidFill>
                  <a:srgbClr val="001F5F"/>
                </a:solidFill>
                <a:latin typeface="Comic Sans MS"/>
                <a:cs typeface="Comic Sans MS"/>
              </a:rPr>
              <a:t>25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	settembre</a:t>
            </a:r>
            <a:r>
              <a:rPr sz="1500" spc="4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20" dirty="0">
                <a:solidFill>
                  <a:srgbClr val="001F5F"/>
                </a:solidFill>
                <a:latin typeface="Comic Sans MS"/>
                <a:cs typeface="Comic Sans MS"/>
              </a:rPr>
              <a:t>2015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	l’Assemblea</a:t>
            </a:r>
            <a:r>
              <a:rPr sz="1500" spc="4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Generale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	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dell’ONU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	</a:t>
            </a:r>
            <a:r>
              <a:rPr sz="1500" spc="-25" dirty="0">
                <a:solidFill>
                  <a:srgbClr val="001F5F"/>
                </a:solidFill>
                <a:latin typeface="Comic Sans MS"/>
                <a:cs typeface="Comic Sans MS"/>
              </a:rPr>
              <a:t>ha 	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adottato</a:t>
            </a:r>
            <a:r>
              <a:rPr sz="1500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l’</a:t>
            </a:r>
            <a:r>
              <a:rPr sz="1500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Agenda</a:t>
            </a:r>
            <a:r>
              <a:rPr sz="1500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2030</a:t>
            </a:r>
            <a:r>
              <a:rPr sz="1500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per</a:t>
            </a:r>
            <a:r>
              <a:rPr sz="1500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lo</a:t>
            </a:r>
            <a:r>
              <a:rPr sz="1500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Sviluppo</a:t>
            </a:r>
            <a:r>
              <a:rPr sz="1500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Sostenibile.</a:t>
            </a:r>
            <a:endParaRPr sz="15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995"/>
              </a:spcBef>
              <a:buClr>
                <a:srgbClr val="001F5F"/>
              </a:buClr>
              <a:buFont typeface="Arial MT"/>
              <a:buChar char="•"/>
            </a:pPr>
            <a:endParaRPr sz="1500">
              <a:latin typeface="Comic Sans MS"/>
              <a:cs typeface="Comic Sans MS"/>
            </a:endParaRPr>
          </a:p>
          <a:p>
            <a:pPr marL="180340" marR="8890" indent="-180340" algn="r">
              <a:lnSpc>
                <a:spcPts val="1620"/>
              </a:lnSpc>
              <a:spcBef>
                <a:spcPts val="5"/>
              </a:spcBef>
              <a:buFont typeface="Arial MT"/>
              <a:buChar char="•"/>
              <a:tabLst>
                <a:tab pos="180340" algn="l"/>
              </a:tabLst>
            </a:pP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Al</a:t>
            </a:r>
            <a:r>
              <a:rPr sz="1500" spc="4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centro</a:t>
            </a:r>
            <a:r>
              <a:rPr sz="1500" spc="43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dell’Agenda</a:t>
            </a:r>
            <a:r>
              <a:rPr sz="1500" spc="4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2030</a:t>
            </a:r>
            <a:r>
              <a:rPr sz="1500" spc="43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ci</a:t>
            </a:r>
            <a:r>
              <a:rPr sz="1500" spc="4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sono</a:t>
            </a:r>
            <a:r>
              <a:rPr sz="1500" spc="4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i</a:t>
            </a:r>
            <a:r>
              <a:rPr sz="1500" spc="4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17</a:t>
            </a:r>
            <a:r>
              <a:rPr sz="1500" spc="4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Obiettivi</a:t>
            </a:r>
            <a:r>
              <a:rPr sz="1500" spc="4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per</a:t>
            </a:r>
            <a:r>
              <a:rPr sz="1500" spc="4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Comic Sans MS"/>
                <a:cs typeface="Comic Sans MS"/>
              </a:rPr>
              <a:t>lo</a:t>
            </a:r>
            <a:endParaRPr sz="1500">
              <a:latin typeface="Comic Sans MS"/>
              <a:cs typeface="Comic Sans MS"/>
            </a:endParaRPr>
          </a:p>
          <a:p>
            <a:pPr marR="12700" algn="r">
              <a:lnSpc>
                <a:spcPts val="1440"/>
              </a:lnSpc>
            </a:pP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Sviluppo</a:t>
            </a:r>
            <a:r>
              <a:rPr sz="1500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Sostenibile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(OSS)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o Global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Goals</a:t>
            </a:r>
            <a:r>
              <a:rPr sz="1500" spc="43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su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cui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i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governi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Comic Sans MS"/>
                <a:cs typeface="Comic Sans MS"/>
              </a:rPr>
              <a:t>dei</a:t>
            </a:r>
            <a:endParaRPr sz="1500">
              <a:latin typeface="Comic Sans MS"/>
              <a:cs typeface="Comic Sans MS"/>
            </a:endParaRPr>
          </a:p>
          <a:p>
            <a:pPr marL="194310" marR="10160">
              <a:lnSpc>
                <a:spcPct val="80000"/>
              </a:lnSpc>
              <a:spcBef>
                <a:spcPts val="180"/>
              </a:spcBef>
            </a:pP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193</a:t>
            </a:r>
            <a:r>
              <a:rPr sz="1500" spc="3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Paesi</a:t>
            </a:r>
            <a:r>
              <a:rPr sz="1500" spc="3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membri</a:t>
            </a:r>
            <a:r>
              <a:rPr sz="1500" spc="3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dell’ONU</a:t>
            </a:r>
            <a:r>
              <a:rPr sz="1500" spc="3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hanno</a:t>
            </a:r>
            <a:r>
              <a:rPr sz="1500" spc="3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trovato</a:t>
            </a:r>
            <a:r>
              <a:rPr sz="1500" spc="3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un</a:t>
            </a:r>
            <a:r>
              <a:rPr sz="1500" spc="3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accordo</a:t>
            </a:r>
            <a:r>
              <a:rPr sz="1500" spc="3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e</a:t>
            </a:r>
            <a:r>
              <a:rPr sz="1500" spc="3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25" dirty="0">
                <a:solidFill>
                  <a:srgbClr val="001F5F"/>
                </a:solidFill>
                <a:latin typeface="Comic Sans MS"/>
                <a:cs typeface="Comic Sans MS"/>
              </a:rPr>
              <a:t>si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impegnano</a:t>
            </a:r>
            <a:r>
              <a:rPr sz="1500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a</a:t>
            </a:r>
            <a:r>
              <a:rPr sz="1500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raggiungere</a:t>
            </a:r>
            <a:r>
              <a:rPr sz="1500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entro</a:t>
            </a:r>
            <a:r>
              <a:rPr sz="1500" u="sng" spc="-4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 </a:t>
            </a:r>
            <a:r>
              <a:rPr sz="15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il</a:t>
            </a:r>
            <a:r>
              <a:rPr sz="1500" u="sng" spc="-5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 </a:t>
            </a:r>
            <a:r>
              <a:rPr sz="1500" u="sng" spc="-1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2030.</a:t>
            </a:r>
            <a:endParaRPr sz="1500">
              <a:latin typeface="Comic Sans MS"/>
              <a:cs typeface="Comic Sans MS"/>
            </a:endParaRPr>
          </a:p>
          <a:p>
            <a:pPr marL="193040" indent="-180340">
              <a:lnSpc>
                <a:spcPts val="1620"/>
              </a:lnSpc>
              <a:spcBef>
                <a:spcPts val="1820"/>
              </a:spcBef>
              <a:buFont typeface="Arial MT"/>
              <a:buChar char="•"/>
              <a:tabLst>
                <a:tab pos="193040" algn="l"/>
              </a:tabLst>
            </a:pP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Lo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scopo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dei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17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OSS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è</a:t>
            </a:r>
            <a:r>
              <a:rPr sz="1500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quello</a:t>
            </a:r>
            <a:r>
              <a:rPr sz="1500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assicurare</a:t>
            </a:r>
            <a:r>
              <a:rPr sz="1500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una</a:t>
            </a:r>
            <a:r>
              <a:rPr sz="1500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vita</a:t>
            </a:r>
            <a:r>
              <a:rPr sz="1500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sulla</a:t>
            </a:r>
            <a:r>
              <a:rPr sz="1500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terra</a:t>
            </a:r>
            <a:endParaRPr sz="1500">
              <a:latin typeface="Comic Sans MS"/>
              <a:cs typeface="Comic Sans MS"/>
            </a:endParaRPr>
          </a:p>
          <a:p>
            <a:pPr marL="194310" marR="5080">
              <a:lnSpc>
                <a:spcPct val="79400"/>
              </a:lnSpc>
              <a:spcBef>
                <a:spcPts val="190"/>
              </a:spcBef>
            </a:pPr>
            <a:r>
              <a:rPr sz="15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sostenibile,</a:t>
            </a:r>
            <a:r>
              <a:rPr sz="1500" u="sng" spc="-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 </a:t>
            </a:r>
            <a:r>
              <a:rPr sz="15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pacifica,</a:t>
            </a:r>
            <a:r>
              <a:rPr sz="1500" u="sng" spc="-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 </a:t>
            </a:r>
            <a:r>
              <a:rPr sz="15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prospera</a:t>
            </a:r>
            <a:r>
              <a:rPr sz="1500" u="sng" spc="-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 </a:t>
            </a:r>
            <a:r>
              <a:rPr sz="15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ed</a:t>
            </a:r>
            <a:r>
              <a:rPr sz="1500" u="sng" spc="-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 </a:t>
            </a:r>
            <a:r>
              <a:rPr sz="15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equa per</a:t>
            </a:r>
            <a:r>
              <a:rPr sz="1500" u="sng" spc="-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 </a:t>
            </a:r>
            <a:r>
              <a:rPr sz="15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omic Sans MS"/>
                <a:cs typeface="Comic Sans MS"/>
              </a:rPr>
              <a:t>tutti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,</a:t>
            </a:r>
            <a:r>
              <a:rPr sz="1500" spc="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nel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 presente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e</a:t>
            </a:r>
            <a:r>
              <a:rPr sz="1500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dirty="0">
                <a:solidFill>
                  <a:srgbClr val="001F5F"/>
                </a:solidFill>
                <a:latin typeface="Comic Sans MS"/>
                <a:cs typeface="Comic Sans MS"/>
              </a:rPr>
              <a:t>nel</a:t>
            </a:r>
            <a:r>
              <a:rPr sz="1500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500" spc="-10" dirty="0">
                <a:solidFill>
                  <a:srgbClr val="001F5F"/>
                </a:solidFill>
                <a:latin typeface="Comic Sans MS"/>
                <a:cs typeface="Comic Sans MS"/>
              </a:rPr>
              <a:t>futuro.</a:t>
            </a:r>
            <a:endParaRPr sz="15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234689" y="4935220"/>
            <a:ext cx="55880" cy="0"/>
          </a:xfrm>
          <a:custGeom>
            <a:avLst/>
            <a:gdLst/>
            <a:ahLst/>
            <a:cxnLst/>
            <a:rect l="l" t="t" r="r" b="b"/>
            <a:pathLst>
              <a:path w="55880">
                <a:moveTo>
                  <a:pt x="0" y="0"/>
                </a:moveTo>
                <a:lnTo>
                  <a:pt x="55880" y="0"/>
                </a:lnTo>
              </a:path>
            </a:pathLst>
          </a:custGeom>
          <a:ln w="13970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43251" y="261621"/>
            <a:ext cx="5687059" cy="121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80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2">
            <a:extLst>
              <a:ext uri="{FF2B5EF4-FFF2-40B4-BE49-F238E27FC236}">
                <a16:creationId xmlns:a16="http://schemas.microsoft.com/office/drawing/2014/main" id="{246F79D1-24D6-4E55-2978-0BC66D3F315B}"/>
              </a:ext>
            </a:extLst>
          </p:cNvPr>
          <p:cNvSpPr txBox="1"/>
          <p:nvPr/>
        </p:nvSpPr>
        <p:spPr>
          <a:xfrm>
            <a:off x="1841500" y="1055688"/>
            <a:ext cx="8509000" cy="173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3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Across the human lifespan, pancreatic structure and function changes: volume decreases, ducts dilate, and exocrine function gradually decreases [</a:t>
            </a:r>
            <a:r>
              <a:rPr lang="it-IT" sz="1350">
                <a:solidFill>
                  <a:srgbClr val="0875B8"/>
                </a:solidFill>
                <a:latin typeface="Arial"/>
                <a:ea typeface="Arial"/>
                <a:cs typeface="Arial"/>
                <a:sym typeface="Arial"/>
              </a:rPr>
              <a:t>71</a:t>
            </a:r>
            <a:r>
              <a:rPr lang="it-IT" sz="13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]. Similar to other abdominal organs, such as the liver [</a:t>
            </a:r>
            <a:r>
              <a:rPr lang="it-IT" sz="1350">
                <a:solidFill>
                  <a:srgbClr val="0875B8"/>
                </a:solidFill>
                <a:latin typeface="Arial"/>
                <a:ea typeface="Arial"/>
                <a:cs typeface="Arial"/>
                <a:sym typeface="Arial"/>
              </a:rPr>
              <a:t>72</a:t>
            </a:r>
            <a:r>
              <a:rPr lang="it-IT" sz="13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], there is an age-dependent decline in perfusion [</a:t>
            </a:r>
            <a:r>
              <a:rPr lang="it-IT" sz="1350">
                <a:solidFill>
                  <a:srgbClr val="0875B8"/>
                </a:solidFill>
                <a:latin typeface="Arial"/>
                <a:ea typeface="Arial"/>
                <a:cs typeface="Arial"/>
                <a:sym typeface="Arial"/>
              </a:rPr>
              <a:t>73</a:t>
            </a:r>
            <a:r>
              <a:rPr lang="it-IT" sz="13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],which contributes to gradual atrophy of acinar cells and eventually (sub-clinical) exocrine insufficiency. This process appears to develop independent of co-morbidities. Prior studiesin healthy individuals showed that age correlates with exocrine secretions and more than one fifth of healthy older adults exhibit pancreatic exocrine insufficiency [</a:t>
            </a:r>
            <a:r>
              <a:rPr lang="it-IT" sz="1350">
                <a:solidFill>
                  <a:srgbClr val="0875B8"/>
                </a:solidFill>
                <a:latin typeface="Arial"/>
                <a:ea typeface="Arial"/>
                <a:cs typeface="Arial"/>
                <a:sym typeface="Arial"/>
              </a:rPr>
              <a:t>74</a:t>
            </a:r>
            <a:r>
              <a:rPr lang="it-IT" sz="13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it-IT" sz="1350">
                <a:solidFill>
                  <a:srgbClr val="0875B8"/>
                </a:solidFill>
                <a:latin typeface="Arial"/>
                <a:ea typeface="Arial"/>
                <a:cs typeface="Arial"/>
                <a:sym typeface="Arial"/>
              </a:rPr>
              <a:t>75</a:t>
            </a:r>
            <a:r>
              <a:rPr lang="it-IT" sz="13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]. It can be hypothesized that repetitive hits of accumulating hypoperfusion in heart failure accelerate the changes seen in ageing, putting patients at increasing risk for (premature) development of exocrine dysfunction.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7091" name="Google Shape;155;p12" descr="The ageing pancreas: a systematic review of the evidence and analysis of  the consequences - Löhr - 2018 - Journal of Internal Medicine - Wiley  Online Library">
            <a:extLst>
              <a:ext uri="{FF2B5EF4-FFF2-40B4-BE49-F238E27FC236}">
                <a16:creationId xmlns:a16="http://schemas.microsoft.com/office/drawing/2014/main" id="{A9E26FA7-924E-28DB-EF25-30793E3A84CA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2587626"/>
            <a:ext cx="4291012" cy="310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" name="Google Shape;156;p12">
            <a:extLst>
              <a:ext uri="{FF2B5EF4-FFF2-40B4-BE49-F238E27FC236}">
                <a16:creationId xmlns:a16="http://schemas.microsoft.com/office/drawing/2014/main" id="{7CCCDBDE-35D7-011A-256E-4CC7CEC03DB8}"/>
              </a:ext>
            </a:extLst>
          </p:cNvPr>
          <p:cNvSpPr txBox="1"/>
          <p:nvPr/>
        </p:nvSpPr>
        <p:spPr>
          <a:xfrm>
            <a:off x="1573213" y="5724526"/>
            <a:ext cx="45720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35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 </a:t>
            </a:r>
            <a:r>
              <a:rPr lang="it-IT" sz="1350" u="sng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https://doi.org/10.1111/joim.12745</a:t>
            </a:r>
            <a:endParaRPr sz="135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Google Shape;161;p13">
            <a:extLst>
              <a:ext uri="{FF2B5EF4-FFF2-40B4-BE49-F238E27FC236}">
                <a16:creationId xmlns:a16="http://schemas.microsoft.com/office/drawing/2014/main" id="{78A776EB-9177-592B-2128-7766BD68FC4A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857250"/>
            <a:ext cx="558641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139" name="Google Shape;162;p13">
            <a:extLst>
              <a:ext uri="{FF2B5EF4-FFF2-40B4-BE49-F238E27FC236}">
                <a16:creationId xmlns:a16="http://schemas.microsoft.com/office/drawing/2014/main" id="{043C870A-9235-94E3-9DC8-ECB25668C82F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7843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Google Shape;163;p13">
            <a:extLst>
              <a:ext uri="{FF2B5EF4-FFF2-40B4-BE49-F238E27FC236}">
                <a16:creationId xmlns:a16="http://schemas.microsoft.com/office/drawing/2014/main" id="{866F8905-AD75-F99A-F659-ED29DF80E881}"/>
              </a:ext>
            </a:extLst>
          </p:cNvPr>
          <p:cNvSpPr/>
          <p:nvPr/>
        </p:nvSpPr>
        <p:spPr>
          <a:xfrm rot="10800000">
            <a:off x="3308350" y="1776413"/>
            <a:ext cx="604838" cy="40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68569" tIns="34275" rIns="68569" bIns="3427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Google Shape;168;p14">
            <a:extLst>
              <a:ext uri="{FF2B5EF4-FFF2-40B4-BE49-F238E27FC236}">
                <a16:creationId xmlns:a16="http://schemas.microsoft.com/office/drawing/2014/main" id="{0E80F3FE-39FF-624D-3AFC-D9E871D3F0D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14" y="1065214"/>
            <a:ext cx="7494587" cy="457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87" name="Google Shape;169;p14">
            <a:extLst>
              <a:ext uri="{FF2B5EF4-FFF2-40B4-BE49-F238E27FC236}">
                <a16:creationId xmlns:a16="http://schemas.microsoft.com/office/drawing/2014/main" id="{05BB8B75-CA3F-A1F5-16F7-1D786985F30E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7843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0" name="Google Shape;170;p14">
            <a:extLst>
              <a:ext uri="{FF2B5EF4-FFF2-40B4-BE49-F238E27FC236}">
                <a16:creationId xmlns:a16="http://schemas.microsoft.com/office/drawing/2014/main" id="{A1CB860E-4688-86A2-CBBB-DFA0155D4579}"/>
              </a:ext>
            </a:extLst>
          </p:cNvPr>
          <p:cNvSpPr/>
          <p:nvPr/>
        </p:nvSpPr>
        <p:spPr>
          <a:xfrm rot="10800000">
            <a:off x="3308350" y="914401"/>
            <a:ext cx="604838" cy="40481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68569" tIns="34275" rIns="68569" bIns="3427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4">
            <a:extLst>
              <a:ext uri="{FF2B5EF4-FFF2-40B4-BE49-F238E27FC236}">
                <a16:creationId xmlns:a16="http://schemas.microsoft.com/office/drawing/2014/main" id="{30FD297E-93BE-B572-4653-67C5DA273CCA}"/>
              </a:ext>
            </a:extLst>
          </p:cNvPr>
          <p:cNvSpPr txBox="1"/>
          <p:nvPr/>
        </p:nvSpPr>
        <p:spPr>
          <a:xfrm>
            <a:off x="1646239" y="5773739"/>
            <a:ext cx="5451475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Geriatrics 2022, 7, 115. https://doi.org/10.3390/geriatrics7050115 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Google Shape;176;p15">
            <a:extLst>
              <a:ext uri="{FF2B5EF4-FFF2-40B4-BE49-F238E27FC236}">
                <a16:creationId xmlns:a16="http://schemas.microsoft.com/office/drawing/2014/main" id="{87FD1A54-9CA6-260F-E6AA-99F0F0B4D219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78435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" name="Google Shape;177;p15">
            <a:extLst>
              <a:ext uri="{FF2B5EF4-FFF2-40B4-BE49-F238E27FC236}">
                <a16:creationId xmlns:a16="http://schemas.microsoft.com/office/drawing/2014/main" id="{1F15FBC9-870F-8AB9-F330-161C9C83DD31}"/>
              </a:ext>
            </a:extLst>
          </p:cNvPr>
          <p:cNvSpPr/>
          <p:nvPr/>
        </p:nvSpPr>
        <p:spPr>
          <a:xfrm rot="10800000">
            <a:off x="3308350" y="1519238"/>
            <a:ext cx="604838" cy="40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68569" tIns="34275" rIns="68569" bIns="3427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3236" name="Google Shape;178;p15">
            <a:extLst>
              <a:ext uri="{FF2B5EF4-FFF2-40B4-BE49-F238E27FC236}">
                <a16:creationId xmlns:a16="http://schemas.microsoft.com/office/drawing/2014/main" id="{FE33C40E-CA00-6ACF-B350-CEE235FC324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514" y="857250"/>
            <a:ext cx="316388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" name="Google Shape;179;p15">
            <a:extLst>
              <a:ext uri="{FF2B5EF4-FFF2-40B4-BE49-F238E27FC236}">
                <a16:creationId xmlns:a16="http://schemas.microsoft.com/office/drawing/2014/main" id="{A726972C-79ED-8538-446B-4B3748319EA6}"/>
              </a:ext>
            </a:extLst>
          </p:cNvPr>
          <p:cNvSpPr/>
          <p:nvPr/>
        </p:nvSpPr>
        <p:spPr>
          <a:xfrm rot="10800000">
            <a:off x="3313114" y="2125663"/>
            <a:ext cx="604837" cy="40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68569" tIns="34275" rIns="68569" bIns="34275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5">
            <a:extLst>
              <a:ext uri="{FF2B5EF4-FFF2-40B4-BE49-F238E27FC236}">
                <a16:creationId xmlns:a16="http://schemas.microsoft.com/office/drawing/2014/main" id="{DB7F56C5-B392-081C-44FB-9A1222406720}"/>
              </a:ext>
            </a:extLst>
          </p:cNvPr>
          <p:cNvSpPr txBox="1"/>
          <p:nvPr/>
        </p:nvSpPr>
        <p:spPr>
          <a:xfrm>
            <a:off x="1524001" y="5686426"/>
            <a:ext cx="4221163" cy="231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0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 Med 59: 1677-1685, 2020 DOI: 10.2169/internalmedicine.4399-19</a:t>
            </a:r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10400" y="584200"/>
            <a:ext cx="3304540" cy="2747010"/>
          </a:xfrm>
          <a:prstGeom prst="rect">
            <a:avLst/>
          </a:prstGeom>
          <a:ln w="9347">
            <a:solidFill>
              <a:srgbClr val="001F5F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64769" marR="209550">
              <a:lnSpc>
                <a:spcPct val="99900"/>
              </a:lnSpc>
              <a:spcBef>
                <a:spcPts val="260"/>
              </a:spcBef>
            </a:pPr>
            <a:r>
              <a:rPr sz="2200" b="1" dirty="0">
                <a:solidFill>
                  <a:srgbClr val="001F5F"/>
                </a:solidFill>
                <a:latin typeface="Comic Sans MS"/>
                <a:cs typeface="Comic Sans MS"/>
              </a:rPr>
              <a:t>L’Agenda</a:t>
            </a:r>
            <a:r>
              <a:rPr sz="2200" b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200" b="1" dirty="0">
                <a:solidFill>
                  <a:srgbClr val="001F5F"/>
                </a:solidFill>
                <a:latin typeface="Comic Sans MS"/>
                <a:cs typeface="Comic Sans MS"/>
              </a:rPr>
              <a:t>Globale</a:t>
            </a:r>
            <a:r>
              <a:rPr sz="2200" b="1" spc="-8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200" b="1" spc="-20" dirty="0">
                <a:solidFill>
                  <a:srgbClr val="001F5F"/>
                </a:solidFill>
                <a:latin typeface="Comic Sans MS"/>
                <a:cs typeface="Comic Sans MS"/>
              </a:rPr>
              <a:t>delle </a:t>
            </a:r>
            <a:r>
              <a:rPr sz="2200" b="1" dirty="0">
                <a:solidFill>
                  <a:srgbClr val="001F5F"/>
                </a:solidFill>
                <a:latin typeface="Comic Sans MS"/>
                <a:cs typeface="Comic Sans MS"/>
              </a:rPr>
              <a:t>Nazioni</a:t>
            </a:r>
            <a:r>
              <a:rPr sz="2200" b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200" b="1" dirty="0">
                <a:solidFill>
                  <a:srgbClr val="001F5F"/>
                </a:solidFill>
                <a:latin typeface="Comic Sans MS"/>
                <a:cs typeface="Comic Sans MS"/>
              </a:rPr>
              <a:t>Unite</a:t>
            </a:r>
            <a:r>
              <a:rPr sz="2200" b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200" b="1" dirty="0">
                <a:solidFill>
                  <a:srgbClr val="001F5F"/>
                </a:solidFill>
                <a:latin typeface="Comic Sans MS"/>
                <a:cs typeface="Comic Sans MS"/>
              </a:rPr>
              <a:t>e</a:t>
            </a:r>
            <a:r>
              <a:rPr sz="2200" b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200" b="1" spc="-50" dirty="0">
                <a:solidFill>
                  <a:srgbClr val="001F5F"/>
                </a:solidFill>
                <a:latin typeface="Comic Sans MS"/>
                <a:cs typeface="Comic Sans MS"/>
              </a:rPr>
              <a:t>i </a:t>
            </a:r>
            <a:r>
              <a:rPr sz="2200" b="1" spc="-10" dirty="0">
                <a:solidFill>
                  <a:srgbClr val="001F5F"/>
                </a:solidFill>
                <a:latin typeface="Comic Sans MS"/>
                <a:cs typeface="Comic Sans MS"/>
              </a:rPr>
              <a:t>Sustainable </a:t>
            </a:r>
            <a:r>
              <a:rPr sz="2200" b="1" dirty="0">
                <a:solidFill>
                  <a:srgbClr val="001F5F"/>
                </a:solidFill>
                <a:latin typeface="Comic Sans MS"/>
                <a:cs typeface="Comic Sans MS"/>
              </a:rPr>
              <a:t>Development</a:t>
            </a:r>
            <a:r>
              <a:rPr sz="2200" b="1" spc="-11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omic Sans MS"/>
                <a:cs typeface="Comic Sans MS"/>
              </a:rPr>
              <a:t>Goals (SDGs):</a:t>
            </a:r>
            <a:endParaRPr sz="2200">
              <a:latin typeface="Comic Sans MS"/>
              <a:cs typeface="Comic Sans MS"/>
            </a:endParaRPr>
          </a:p>
          <a:p>
            <a:pPr marL="172085" indent="-116205">
              <a:lnSpc>
                <a:spcPct val="100000"/>
              </a:lnSpc>
              <a:spcBef>
                <a:spcPts val="10"/>
              </a:spcBef>
              <a:buSzPct val="95454"/>
              <a:buChar char="•"/>
              <a:tabLst>
                <a:tab pos="172085" algn="l"/>
              </a:tabLst>
            </a:pPr>
            <a:r>
              <a:rPr sz="2200" dirty="0">
                <a:solidFill>
                  <a:srgbClr val="C00000"/>
                </a:solidFill>
                <a:latin typeface="Comic Sans MS"/>
                <a:cs typeface="Comic Sans MS"/>
              </a:rPr>
              <a:t>17</a:t>
            </a:r>
            <a:r>
              <a:rPr sz="2200" spc="-20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obiettivi</a:t>
            </a:r>
            <a:endParaRPr sz="2200">
              <a:latin typeface="Comic Sans MS"/>
              <a:cs typeface="Comic Sans MS"/>
            </a:endParaRPr>
          </a:p>
          <a:p>
            <a:pPr marL="172085" indent="-116205">
              <a:lnSpc>
                <a:spcPts val="2635"/>
              </a:lnSpc>
              <a:buSzPct val="95454"/>
              <a:buChar char="•"/>
              <a:tabLst>
                <a:tab pos="172085" algn="l"/>
              </a:tabLst>
            </a:pPr>
            <a:r>
              <a:rPr sz="2200" dirty="0">
                <a:solidFill>
                  <a:srgbClr val="C00000"/>
                </a:solidFill>
                <a:latin typeface="Comic Sans MS"/>
                <a:cs typeface="Comic Sans MS"/>
              </a:rPr>
              <a:t>169</a:t>
            </a:r>
            <a:r>
              <a:rPr sz="2200" spc="-1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target</a:t>
            </a:r>
            <a:endParaRPr sz="2200">
              <a:latin typeface="Comic Sans MS"/>
              <a:cs typeface="Comic Sans MS"/>
            </a:endParaRPr>
          </a:p>
          <a:p>
            <a:pPr marL="172085" indent="-116205">
              <a:lnSpc>
                <a:spcPts val="2635"/>
              </a:lnSpc>
              <a:buSzPct val="95454"/>
              <a:buChar char="•"/>
              <a:tabLst>
                <a:tab pos="172085" algn="l"/>
              </a:tabLst>
            </a:pPr>
            <a:r>
              <a:rPr sz="2200" dirty="0">
                <a:solidFill>
                  <a:srgbClr val="C00000"/>
                </a:solidFill>
                <a:latin typeface="Comic Sans MS"/>
                <a:cs typeface="Comic Sans MS"/>
              </a:rPr>
              <a:t>240+</a:t>
            </a:r>
            <a:r>
              <a:rPr sz="2200" spc="-20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indicatori</a:t>
            </a:r>
            <a:endParaRPr sz="22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36421" y="3609341"/>
            <a:ext cx="4584065" cy="9093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1F5F"/>
                </a:solidFill>
                <a:latin typeface="Comic Sans MS"/>
                <a:cs typeface="Comic Sans MS"/>
              </a:rPr>
              <a:t>Una</a:t>
            </a:r>
            <a:r>
              <a:rPr sz="1800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dirty="0">
                <a:solidFill>
                  <a:srgbClr val="001F5F"/>
                </a:solidFill>
                <a:latin typeface="Comic Sans MS"/>
                <a:cs typeface="Comic Sans MS"/>
              </a:rPr>
              <a:t>visione</a:t>
            </a:r>
            <a:r>
              <a:rPr sz="1800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dirty="0">
                <a:solidFill>
                  <a:srgbClr val="001F5F"/>
                </a:solidFill>
                <a:latin typeface="Comic Sans MS"/>
                <a:cs typeface="Comic Sans MS"/>
              </a:rPr>
              <a:t>integrata</a:t>
            </a:r>
            <a:r>
              <a:rPr sz="1800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dirty="0">
                <a:solidFill>
                  <a:srgbClr val="001F5F"/>
                </a:solidFill>
                <a:latin typeface="Comic Sans MS"/>
                <a:cs typeface="Comic Sans MS"/>
              </a:rPr>
              <a:t>dello</a:t>
            </a:r>
            <a:r>
              <a:rPr sz="1800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dirty="0">
                <a:solidFill>
                  <a:srgbClr val="001F5F"/>
                </a:solidFill>
                <a:latin typeface="Comic Sans MS"/>
                <a:cs typeface="Comic Sans MS"/>
              </a:rPr>
              <a:t>sviluppo,</a:t>
            </a:r>
            <a:r>
              <a:rPr sz="1800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Comic Sans MS"/>
                <a:cs typeface="Comic Sans MS"/>
              </a:rPr>
              <a:t>basata </a:t>
            </a:r>
            <a:r>
              <a:rPr sz="1800" dirty="0">
                <a:solidFill>
                  <a:srgbClr val="001F5F"/>
                </a:solidFill>
                <a:latin typeface="Comic Sans MS"/>
                <a:cs typeface="Comic Sans MS"/>
              </a:rPr>
              <a:t>su</a:t>
            </a:r>
            <a:r>
              <a:rPr sz="1800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dirty="0">
                <a:solidFill>
                  <a:srgbClr val="001F5F"/>
                </a:solidFill>
                <a:latin typeface="Comic Sans MS"/>
                <a:cs typeface="Comic Sans MS"/>
              </a:rPr>
              <a:t>quattro</a:t>
            </a:r>
            <a:r>
              <a:rPr sz="1800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Comic Sans MS"/>
                <a:cs typeface="Comic Sans MS"/>
              </a:rPr>
              <a:t>pilastri:</a:t>
            </a:r>
            <a:endParaRPr sz="1800">
              <a:latin typeface="Comic Sans MS"/>
              <a:cs typeface="Comic Sans MS"/>
            </a:endParaRPr>
          </a:p>
          <a:p>
            <a:pPr marL="120014" indent="-116205">
              <a:lnSpc>
                <a:spcPct val="100000"/>
              </a:lnSpc>
              <a:buSzPct val="95454"/>
              <a:buChar char="•"/>
              <a:tabLst>
                <a:tab pos="120014" algn="l"/>
              </a:tabLst>
            </a:pP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Economia</a:t>
            </a:r>
            <a:endParaRPr sz="22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36421" y="4493259"/>
            <a:ext cx="150431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014" indent="-116205">
              <a:lnSpc>
                <a:spcPct val="100000"/>
              </a:lnSpc>
              <a:spcBef>
                <a:spcPts val="100"/>
              </a:spcBef>
              <a:buSzPct val="95454"/>
              <a:buChar char="•"/>
              <a:tabLst>
                <a:tab pos="120014" algn="l"/>
              </a:tabLst>
            </a:pP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Società</a:t>
            </a:r>
            <a:endParaRPr sz="2200">
              <a:latin typeface="Comic Sans MS"/>
              <a:cs typeface="Comic Sans MS"/>
            </a:endParaRPr>
          </a:p>
          <a:p>
            <a:pPr marL="120014" indent="-116205">
              <a:lnSpc>
                <a:spcPct val="100000"/>
              </a:lnSpc>
              <a:buSzPct val="95454"/>
              <a:buChar char="•"/>
              <a:tabLst>
                <a:tab pos="120014" algn="l"/>
              </a:tabLst>
            </a:pP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Ambiente</a:t>
            </a:r>
            <a:endParaRPr sz="2200">
              <a:latin typeface="Comic Sans MS"/>
              <a:cs typeface="Comic Sans MS"/>
            </a:endParaRPr>
          </a:p>
          <a:p>
            <a:pPr marL="120014" indent="-116205">
              <a:lnSpc>
                <a:spcPct val="100000"/>
              </a:lnSpc>
              <a:buSzPct val="95454"/>
              <a:buChar char="•"/>
              <a:tabLst>
                <a:tab pos="120014" algn="l"/>
              </a:tabLst>
            </a:pP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Istituzioni</a:t>
            </a:r>
            <a:endParaRPr sz="22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04379" y="4080509"/>
            <a:ext cx="2860040" cy="1407160"/>
          </a:xfrm>
          <a:prstGeom prst="rect">
            <a:avLst/>
          </a:prstGeom>
          <a:ln w="9347">
            <a:solidFill>
              <a:srgbClr val="000000"/>
            </a:solidFill>
          </a:ln>
        </p:spPr>
        <p:txBody>
          <a:bodyPr vert="horz" wrap="square" lIns="0" tIns="33019" rIns="0" bIns="0" rtlCol="0">
            <a:spAutoFit/>
          </a:bodyPr>
          <a:lstStyle/>
          <a:p>
            <a:pPr marL="64769">
              <a:lnSpc>
                <a:spcPct val="100000"/>
              </a:lnSpc>
              <a:spcBef>
                <a:spcPts val="259"/>
              </a:spcBef>
            </a:pPr>
            <a:r>
              <a:rPr sz="2200" dirty="0">
                <a:solidFill>
                  <a:srgbClr val="001F5F"/>
                </a:solidFill>
                <a:latin typeface="Comic Sans MS"/>
                <a:cs typeface="Comic Sans MS"/>
              </a:rPr>
              <a:t>Tre</a:t>
            </a:r>
            <a:r>
              <a:rPr sz="2200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omic Sans MS"/>
                <a:cs typeface="Comic Sans MS"/>
              </a:rPr>
              <a:t>principi:</a:t>
            </a:r>
            <a:endParaRPr sz="2200">
              <a:latin typeface="Comic Sans MS"/>
              <a:cs typeface="Comic Sans MS"/>
            </a:endParaRPr>
          </a:p>
          <a:p>
            <a:pPr marL="256540" indent="-191770">
              <a:lnSpc>
                <a:spcPts val="2635"/>
              </a:lnSpc>
              <a:spcBef>
                <a:spcPts val="10"/>
              </a:spcBef>
              <a:buChar char="•"/>
              <a:tabLst>
                <a:tab pos="256540" algn="l"/>
              </a:tabLst>
            </a:pP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Integrazione</a:t>
            </a:r>
            <a:endParaRPr sz="2200">
              <a:latin typeface="Comic Sans MS"/>
              <a:cs typeface="Comic Sans MS"/>
            </a:endParaRPr>
          </a:p>
          <a:p>
            <a:pPr marL="256540" indent="-191770">
              <a:lnSpc>
                <a:spcPts val="2635"/>
              </a:lnSpc>
              <a:buChar char="•"/>
              <a:tabLst>
                <a:tab pos="256540" algn="l"/>
              </a:tabLst>
            </a:pP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Universalità</a:t>
            </a:r>
            <a:endParaRPr sz="2200">
              <a:latin typeface="Comic Sans MS"/>
              <a:cs typeface="Comic Sans MS"/>
            </a:endParaRPr>
          </a:p>
          <a:p>
            <a:pPr marL="256540" indent="-191770">
              <a:lnSpc>
                <a:spcPct val="100000"/>
              </a:lnSpc>
              <a:buChar char="•"/>
              <a:tabLst>
                <a:tab pos="256540" algn="l"/>
              </a:tabLst>
            </a:pPr>
            <a:r>
              <a:rPr sz="2200" spc="-10" dirty="0">
                <a:solidFill>
                  <a:srgbClr val="C00000"/>
                </a:solidFill>
                <a:latin typeface="Comic Sans MS"/>
                <a:cs typeface="Comic Sans MS"/>
              </a:rPr>
              <a:t>Partecipazione</a:t>
            </a:r>
            <a:endParaRPr sz="2200">
              <a:latin typeface="Comic Sans MS"/>
              <a:cs typeface="Comic Sans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976527" y="1097687"/>
            <a:ext cx="4906645" cy="2265045"/>
            <a:chOff x="452526" y="1097686"/>
            <a:chExt cx="4906645" cy="226504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2279" y="1106169"/>
              <a:ext cx="4888230" cy="224662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57199" y="1102359"/>
              <a:ext cx="4897120" cy="2255520"/>
            </a:xfrm>
            <a:custGeom>
              <a:avLst/>
              <a:gdLst/>
              <a:ahLst/>
              <a:cxnLst/>
              <a:rect l="l" t="t" r="r" b="b"/>
              <a:pathLst>
                <a:path w="4897120" h="2255520">
                  <a:moveTo>
                    <a:pt x="0" y="0"/>
                  </a:moveTo>
                  <a:lnTo>
                    <a:pt x="4897120" y="0"/>
                  </a:lnTo>
                  <a:lnTo>
                    <a:pt x="4897120" y="2255520"/>
                  </a:lnTo>
                  <a:lnTo>
                    <a:pt x="0" y="2255520"/>
                  </a:lnTo>
                  <a:lnTo>
                    <a:pt x="0" y="0"/>
                  </a:lnTo>
                  <a:close/>
                </a:path>
              </a:pathLst>
            </a:custGeom>
            <a:ln w="9347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95550" y="66040"/>
            <a:ext cx="3374390" cy="718819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3927247" y="4681627"/>
            <a:ext cx="2755265" cy="1657985"/>
            <a:chOff x="2403246" y="4681626"/>
            <a:chExt cx="2755265" cy="165798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12999" y="4691379"/>
              <a:ext cx="2735579" cy="163830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407919" y="4686299"/>
              <a:ext cx="2745740" cy="1648460"/>
            </a:xfrm>
            <a:custGeom>
              <a:avLst/>
              <a:gdLst/>
              <a:ahLst/>
              <a:cxnLst/>
              <a:rect l="l" t="t" r="r" b="b"/>
              <a:pathLst>
                <a:path w="2745740" h="1648460">
                  <a:moveTo>
                    <a:pt x="0" y="0"/>
                  </a:moveTo>
                  <a:lnTo>
                    <a:pt x="2745740" y="0"/>
                  </a:lnTo>
                  <a:lnTo>
                    <a:pt x="2745740" y="1648460"/>
                  </a:lnTo>
                  <a:lnTo>
                    <a:pt x="0" y="1648460"/>
                  </a:lnTo>
                  <a:lnTo>
                    <a:pt x="0" y="0"/>
                  </a:lnTo>
                  <a:close/>
                </a:path>
              </a:pathLst>
            </a:custGeom>
            <a:ln w="9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66782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47850" y="134621"/>
            <a:ext cx="2160270" cy="216026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428230" y="3877310"/>
            <a:ext cx="2950845" cy="3409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50" dirty="0">
                <a:solidFill>
                  <a:srgbClr val="001F5F"/>
                </a:solidFill>
                <a:latin typeface="Comic Sans MS"/>
                <a:cs typeface="Comic Sans MS"/>
              </a:rPr>
              <a:t>“</a:t>
            </a:r>
            <a:r>
              <a:rPr sz="2050" i="1" dirty="0">
                <a:solidFill>
                  <a:srgbClr val="001F5F"/>
                </a:solidFill>
                <a:latin typeface="Comic Sans MS"/>
                <a:cs typeface="Comic Sans MS"/>
              </a:rPr>
              <a:t>fare</a:t>
            </a:r>
            <a:r>
              <a:rPr sz="205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050" i="1" dirty="0">
                <a:solidFill>
                  <a:srgbClr val="001F5F"/>
                </a:solidFill>
                <a:latin typeface="Comic Sans MS"/>
                <a:cs typeface="Comic Sans MS"/>
              </a:rPr>
              <a:t>meglio</a:t>
            </a:r>
            <a:r>
              <a:rPr sz="205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050" i="1" dirty="0">
                <a:solidFill>
                  <a:srgbClr val="001F5F"/>
                </a:solidFill>
                <a:latin typeface="Comic Sans MS"/>
                <a:cs typeface="Comic Sans MS"/>
              </a:rPr>
              <a:t>e</a:t>
            </a:r>
            <a:r>
              <a:rPr sz="205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050" i="1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2050" i="1" spc="-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050" i="1" dirty="0">
                <a:solidFill>
                  <a:srgbClr val="001F5F"/>
                </a:solidFill>
                <a:latin typeface="Comic Sans MS"/>
                <a:cs typeface="Comic Sans MS"/>
              </a:rPr>
              <a:t>più</a:t>
            </a:r>
            <a:r>
              <a:rPr sz="205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050" i="1" spc="-25" dirty="0">
                <a:solidFill>
                  <a:srgbClr val="001F5F"/>
                </a:solidFill>
                <a:latin typeface="Comic Sans MS"/>
                <a:cs typeface="Comic Sans MS"/>
              </a:rPr>
              <a:t>con</a:t>
            </a:r>
            <a:endParaRPr sz="205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45351" y="4128771"/>
            <a:ext cx="751205" cy="3409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50" i="1" spc="-10" dirty="0">
                <a:solidFill>
                  <a:srgbClr val="001F5F"/>
                </a:solidFill>
                <a:latin typeface="Comic Sans MS"/>
                <a:cs typeface="Comic Sans MS"/>
              </a:rPr>
              <a:t>meno</a:t>
            </a:r>
            <a:r>
              <a:rPr sz="2050" spc="-10" dirty="0">
                <a:solidFill>
                  <a:srgbClr val="001F5F"/>
                </a:solidFill>
                <a:latin typeface="Comic Sans MS"/>
                <a:cs typeface="Comic Sans MS"/>
              </a:rPr>
              <a:t>”</a:t>
            </a:r>
            <a:endParaRPr sz="2050">
              <a:latin typeface="Comic Sans MS"/>
              <a:cs typeface="Comic Sans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824127" y="2987447"/>
            <a:ext cx="4133215" cy="2846705"/>
            <a:chOff x="300126" y="2987446"/>
            <a:chExt cx="4133215" cy="2846705"/>
          </a:xfrm>
        </p:grpSpPr>
        <p:sp>
          <p:nvSpPr>
            <p:cNvPr id="6" name="object 6"/>
            <p:cNvSpPr/>
            <p:nvPr/>
          </p:nvSpPr>
          <p:spPr>
            <a:xfrm>
              <a:off x="304799" y="2992119"/>
              <a:ext cx="4123690" cy="2837180"/>
            </a:xfrm>
            <a:custGeom>
              <a:avLst/>
              <a:gdLst/>
              <a:ahLst/>
              <a:cxnLst/>
              <a:rect l="l" t="t" r="r" b="b"/>
              <a:pathLst>
                <a:path w="4123690" h="2837179">
                  <a:moveTo>
                    <a:pt x="0" y="0"/>
                  </a:moveTo>
                  <a:lnTo>
                    <a:pt x="4123690" y="0"/>
                  </a:lnTo>
                  <a:lnTo>
                    <a:pt x="4123690" y="2837180"/>
                  </a:lnTo>
                  <a:lnTo>
                    <a:pt x="0" y="2837180"/>
                  </a:lnTo>
                  <a:lnTo>
                    <a:pt x="0" y="0"/>
                  </a:lnTo>
                  <a:close/>
                </a:path>
              </a:pathLst>
            </a:custGeom>
            <a:ln w="9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00126" y="2987446"/>
              <a:ext cx="4133215" cy="2846705"/>
            </a:xfrm>
            <a:custGeom>
              <a:avLst/>
              <a:gdLst/>
              <a:ahLst/>
              <a:cxnLst/>
              <a:rect l="l" t="t" r="r" b="b"/>
              <a:pathLst>
                <a:path w="4133215" h="2846704">
                  <a:moveTo>
                    <a:pt x="9347" y="4673"/>
                  </a:moveTo>
                  <a:lnTo>
                    <a:pt x="7975" y="1371"/>
                  </a:lnTo>
                  <a:lnTo>
                    <a:pt x="4673" y="0"/>
                  </a:lnTo>
                  <a:lnTo>
                    <a:pt x="1358" y="1371"/>
                  </a:lnTo>
                  <a:lnTo>
                    <a:pt x="0" y="4673"/>
                  </a:lnTo>
                  <a:lnTo>
                    <a:pt x="1358" y="7988"/>
                  </a:lnTo>
                  <a:lnTo>
                    <a:pt x="4673" y="9347"/>
                  </a:lnTo>
                  <a:lnTo>
                    <a:pt x="7975" y="7988"/>
                  </a:lnTo>
                  <a:lnTo>
                    <a:pt x="9347" y="4673"/>
                  </a:lnTo>
                  <a:close/>
                </a:path>
                <a:path w="4133215" h="2846704">
                  <a:moveTo>
                    <a:pt x="4133037" y="2841853"/>
                  </a:moveTo>
                  <a:lnTo>
                    <a:pt x="4131665" y="2838551"/>
                  </a:lnTo>
                  <a:lnTo>
                    <a:pt x="4128363" y="2837180"/>
                  </a:lnTo>
                  <a:lnTo>
                    <a:pt x="4125049" y="2838551"/>
                  </a:lnTo>
                  <a:lnTo>
                    <a:pt x="4123690" y="2841853"/>
                  </a:lnTo>
                  <a:lnTo>
                    <a:pt x="4125049" y="2845168"/>
                  </a:lnTo>
                  <a:lnTo>
                    <a:pt x="4128363" y="2846527"/>
                  </a:lnTo>
                  <a:lnTo>
                    <a:pt x="4131665" y="2845168"/>
                  </a:lnTo>
                  <a:lnTo>
                    <a:pt x="4133037" y="284185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918970" y="3026409"/>
            <a:ext cx="395224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fruizione</a:t>
            </a:r>
            <a:r>
              <a:rPr sz="1800" i="1" spc="120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1800" i="1" spc="13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servizi</a:t>
            </a:r>
            <a:r>
              <a:rPr sz="1800" i="1" spc="130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e</a:t>
            </a:r>
            <a:r>
              <a:rPr sz="1800" i="1" spc="12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1800" i="1" spc="12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spc="-10" dirty="0">
                <a:solidFill>
                  <a:srgbClr val="001F5F"/>
                </a:solidFill>
                <a:latin typeface="Comic Sans MS"/>
                <a:cs typeface="Comic Sans MS"/>
              </a:rPr>
              <a:t>prodotti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correlati,</a:t>
            </a:r>
            <a:r>
              <a:rPr sz="1800" i="1" spc="120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d’accordo</a:t>
            </a:r>
            <a:r>
              <a:rPr sz="1800" i="1" spc="12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a</a:t>
            </a:r>
            <a:r>
              <a:rPr sz="1800" i="1" spc="12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esigenze</a:t>
            </a:r>
            <a:r>
              <a:rPr sz="1800" i="1" spc="12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spc="-25" dirty="0">
                <a:solidFill>
                  <a:srgbClr val="001F5F"/>
                </a:solidFill>
                <a:latin typeface="Comic Sans MS"/>
                <a:cs typeface="Comic Sans MS"/>
              </a:rPr>
              <a:t>di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base;</a:t>
            </a:r>
            <a:r>
              <a:rPr sz="1800" i="1" spc="24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si</a:t>
            </a:r>
            <a:r>
              <a:rPr sz="1800" i="1" spc="24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tratta</a:t>
            </a:r>
            <a:r>
              <a:rPr sz="1800" i="1" spc="254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1800" i="1" spc="160" dirty="0">
                <a:solidFill>
                  <a:srgbClr val="001F5F"/>
                </a:solidFill>
                <a:latin typeface="Comic Sans MS"/>
                <a:cs typeface="Comic Sans MS"/>
              </a:rPr>
              <a:t> 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migliorare</a:t>
            </a:r>
            <a:r>
              <a:rPr sz="1800" i="1" spc="24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spc="-25" dirty="0">
                <a:solidFill>
                  <a:srgbClr val="001F5F"/>
                </a:solidFill>
                <a:latin typeface="Comic Sans MS"/>
                <a:cs typeface="Comic Sans MS"/>
              </a:rPr>
              <a:t>la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18970" y="3849370"/>
            <a:ext cx="39509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  <a:tabLst>
                <a:tab pos="967105" algn="l"/>
                <a:tab pos="1728470" algn="l"/>
                <a:tab pos="2454275" algn="l"/>
                <a:tab pos="3758565" algn="l"/>
              </a:tabLst>
            </a:pPr>
            <a:r>
              <a:rPr sz="1800" i="1" spc="-10" dirty="0">
                <a:solidFill>
                  <a:srgbClr val="001F5F"/>
                </a:solidFill>
                <a:latin typeface="Comic Sans MS"/>
                <a:cs typeface="Comic Sans MS"/>
              </a:rPr>
              <a:t>qualità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	</a:t>
            </a:r>
            <a:r>
              <a:rPr sz="1800" i="1" spc="-20" dirty="0">
                <a:solidFill>
                  <a:srgbClr val="001F5F"/>
                </a:solidFill>
                <a:latin typeface="Comic Sans MS"/>
                <a:cs typeface="Comic Sans MS"/>
              </a:rPr>
              <a:t>della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	</a:t>
            </a:r>
            <a:r>
              <a:rPr sz="1800" i="1" spc="-20" dirty="0">
                <a:solidFill>
                  <a:srgbClr val="001F5F"/>
                </a:solidFill>
                <a:latin typeface="Comic Sans MS"/>
                <a:cs typeface="Comic Sans MS"/>
              </a:rPr>
              <a:t>vita,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	</a:t>
            </a:r>
            <a:r>
              <a:rPr sz="1800" i="1" spc="-10" dirty="0">
                <a:solidFill>
                  <a:srgbClr val="001F5F"/>
                </a:solidFill>
                <a:latin typeface="Comic Sans MS"/>
                <a:cs typeface="Comic Sans MS"/>
              </a:rPr>
              <a:t>riducendo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	</a:t>
            </a:r>
            <a:r>
              <a:rPr sz="1800" i="1" spc="-25" dirty="0">
                <a:solidFill>
                  <a:srgbClr val="001F5F"/>
                </a:solidFill>
                <a:latin typeface="Comic Sans MS"/>
                <a:cs typeface="Comic Sans MS"/>
              </a:rPr>
              <a:t>al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minimo</a:t>
            </a:r>
            <a:r>
              <a:rPr sz="1800" i="1" spc="40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l’utilizzo</a:t>
            </a:r>
            <a:r>
              <a:rPr sz="1800" i="1" spc="40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1800" i="1" spc="40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risorse</a:t>
            </a:r>
            <a:r>
              <a:rPr sz="1800" i="1" spc="39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spc="-10" dirty="0">
                <a:solidFill>
                  <a:srgbClr val="001F5F"/>
                </a:solidFill>
                <a:latin typeface="Comic Sans MS"/>
                <a:cs typeface="Comic Sans MS"/>
              </a:rPr>
              <a:t>naturali,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18970" y="4398009"/>
            <a:ext cx="3951604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just">
              <a:lnSpc>
                <a:spcPct val="100000"/>
              </a:lnSpc>
              <a:spcBef>
                <a:spcPts val="100"/>
              </a:spcBef>
            </a:pP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1800" i="1" spc="2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materiali</a:t>
            </a:r>
            <a:r>
              <a:rPr sz="1800" i="1" spc="2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tossici</a:t>
            </a:r>
            <a:r>
              <a:rPr sz="1800" i="1" spc="25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e</a:t>
            </a:r>
            <a:r>
              <a:rPr sz="1800" i="1" spc="2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le</a:t>
            </a:r>
            <a:r>
              <a:rPr sz="1800" i="1" spc="25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emissioni</a:t>
            </a:r>
            <a:r>
              <a:rPr sz="1800" i="1" spc="2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spc="-25" dirty="0">
                <a:solidFill>
                  <a:srgbClr val="001F5F"/>
                </a:solidFill>
                <a:latin typeface="Comic Sans MS"/>
                <a:cs typeface="Comic Sans MS"/>
              </a:rPr>
              <a:t>di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rifiuti</a:t>
            </a:r>
            <a:r>
              <a:rPr sz="1800" i="1" spc="10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e</a:t>
            </a:r>
            <a:r>
              <a:rPr sz="1800" i="1" spc="11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inquinanti</a:t>
            </a:r>
            <a:r>
              <a:rPr sz="1800" i="1" spc="1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durante</a:t>
            </a:r>
            <a:r>
              <a:rPr sz="1800" i="1" spc="10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il</a:t>
            </a:r>
            <a:r>
              <a:rPr sz="1800" i="1" spc="1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ciclo</a:t>
            </a:r>
            <a:r>
              <a:rPr sz="1800" i="1" spc="11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spc="-25" dirty="0">
                <a:solidFill>
                  <a:srgbClr val="001F5F"/>
                </a:solidFill>
                <a:latin typeface="Comic Sans MS"/>
                <a:cs typeface="Comic Sans MS"/>
              </a:rPr>
              <a:t>di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vita</a:t>
            </a:r>
            <a:r>
              <a:rPr sz="1800" i="1" spc="155" dirty="0">
                <a:solidFill>
                  <a:srgbClr val="001F5F"/>
                </a:solidFill>
                <a:latin typeface="Comic Sans MS"/>
                <a:cs typeface="Comic Sans MS"/>
              </a:rPr>
              <a:t> 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1800" i="1" spc="165" dirty="0">
                <a:solidFill>
                  <a:srgbClr val="001F5F"/>
                </a:solidFill>
                <a:latin typeface="Comic Sans MS"/>
                <a:cs typeface="Comic Sans MS"/>
              </a:rPr>
              <a:t> 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prodotti</a:t>
            </a:r>
            <a:r>
              <a:rPr sz="1800" i="1" spc="160" dirty="0">
                <a:solidFill>
                  <a:srgbClr val="001F5F"/>
                </a:solidFill>
                <a:latin typeface="Comic Sans MS"/>
                <a:cs typeface="Comic Sans MS"/>
              </a:rPr>
              <a:t> 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e</a:t>
            </a:r>
            <a:r>
              <a:rPr sz="1800" i="1" spc="165" dirty="0">
                <a:solidFill>
                  <a:srgbClr val="001F5F"/>
                </a:solidFill>
                <a:latin typeface="Comic Sans MS"/>
                <a:cs typeface="Comic Sans MS"/>
              </a:rPr>
              <a:t> 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di</a:t>
            </a:r>
            <a:r>
              <a:rPr sz="1800" i="1" spc="165" dirty="0">
                <a:solidFill>
                  <a:srgbClr val="001F5F"/>
                </a:solidFill>
                <a:latin typeface="Comic Sans MS"/>
                <a:cs typeface="Comic Sans MS"/>
              </a:rPr>
              <a:t>   </a:t>
            </a:r>
            <a:r>
              <a:rPr sz="1800" i="1" spc="-10" dirty="0">
                <a:solidFill>
                  <a:srgbClr val="001F5F"/>
                </a:solidFill>
                <a:latin typeface="Comic Sans MS"/>
                <a:cs typeface="Comic Sans MS"/>
              </a:rPr>
              <a:t>servizi,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salvaguardando</a:t>
            </a:r>
            <a:r>
              <a:rPr sz="1800" i="1" spc="260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le</a:t>
            </a:r>
            <a:r>
              <a:rPr sz="1800" i="1" spc="26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necessità</a:t>
            </a:r>
            <a:r>
              <a:rPr sz="1800" i="1" spc="260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1800" i="1" spc="-10" dirty="0">
                <a:solidFill>
                  <a:srgbClr val="001F5F"/>
                </a:solidFill>
                <a:latin typeface="Comic Sans MS"/>
                <a:cs typeface="Comic Sans MS"/>
              </a:rPr>
              <a:t>delle </a:t>
            </a:r>
            <a:r>
              <a:rPr sz="1800" i="1" dirty="0">
                <a:solidFill>
                  <a:srgbClr val="001F5F"/>
                </a:solidFill>
                <a:latin typeface="Comic Sans MS"/>
                <a:cs typeface="Comic Sans MS"/>
              </a:rPr>
              <a:t>generazioni</a:t>
            </a:r>
            <a:r>
              <a:rPr sz="18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1800" i="1" spc="-10" dirty="0">
                <a:solidFill>
                  <a:srgbClr val="001F5F"/>
                </a:solidFill>
                <a:latin typeface="Comic Sans MS"/>
                <a:cs typeface="Comic Sans MS"/>
              </a:rPr>
              <a:t>future</a:t>
            </a:r>
            <a:r>
              <a:rPr sz="1800" spc="-10" dirty="0">
                <a:solidFill>
                  <a:srgbClr val="001F5F"/>
                </a:solidFill>
                <a:latin typeface="Comic Sans MS"/>
                <a:cs typeface="Comic Sans MS"/>
              </a:rPr>
              <a:t>”</a:t>
            </a:r>
            <a:endParaRPr sz="1800">
              <a:latin typeface="Comic Sans MS"/>
              <a:cs typeface="Comic Sans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376442" y="3379242"/>
            <a:ext cx="871855" cy="729615"/>
            <a:chOff x="4852441" y="3379241"/>
            <a:chExt cx="871855" cy="729615"/>
          </a:xfrm>
        </p:grpSpPr>
        <p:sp>
          <p:nvSpPr>
            <p:cNvPr id="12" name="object 12"/>
            <p:cNvSpPr/>
            <p:nvPr/>
          </p:nvSpPr>
          <p:spPr>
            <a:xfrm>
              <a:off x="4866640" y="3413760"/>
              <a:ext cx="739140" cy="631190"/>
            </a:xfrm>
            <a:custGeom>
              <a:avLst/>
              <a:gdLst/>
              <a:ahLst/>
              <a:cxnLst/>
              <a:rect l="l" t="t" r="r" b="b"/>
              <a:pathLst>
                <a:path w="739139" h="631189">
                  <a:moveTo>
                    <a:pt x="0" y="0"/>
                  </a:moveTo>
                  <a:lnTo>
                    <a:pt x="429259" y="0"/>
                  </a:lnTo>
                  <a:lnTo>
                    <a:pt x="429259" y="631190"/>
                  </a:lnTo>
                  <a:lnTo>
                    <a:pt x="739140" y="631190"/>
                  </a:lnTo>
                </a:path>
              </a:pathLst>
            </a:custGeom>
            <a:ln w="283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96890" y="3981450"/>
              <a:ext cx="127000" cy="1270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866640" y="3393440"/>
              <a:ext cx="739140" cy="631190"/>
            </a:xfrm>
            <a:custGeom>
              <a:avLst/>
              <a:gdLst/>
              <a:ahLst/>
              <a:cxnLst/>
              <a:rect l="l" t="t" r="r" b="b"/>
              <a:pathLst>
                <a:path w="739139" h="631189">
                  <a:moveTo>
                    <a:pt x="0" y="0"/>
                  </a:moveTo>
                  <a:lnTo>
                    <a:pt x="429259" y="0"/>
                  </a:lnTo>
                  <a:lnTo>
                    <a:pt x="429259" y="631190"/>
                  </a:lnTo>
                  <a:lnTo>
                    <a:pt x="739140" y="631190"/>
                  </a:lnTo>
                </a:path>
              </a:pathLst>
            </a:custGeom>
            <a:ln w="28397">
              <a:solidFill>
                <a:srgbClr val="7580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96890" y="3961130"/>
              <a:ext cx="127000" cy="127000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4318000" y="726440"/>
            <a:ext cx="390271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106170" algn="l"/>
              </a:tabLst>
            </a:pPr>
            <a:r>
              <a:rPr sz="2400" b="1" dirty="0">
                <a:latin typeface="Comic Sans MS"/>
                <a:cs typeface="Comic Sans MS"/>
              </a:rPr>
              <a:t>Produciamo</a:t>
            </a:r>
            <a:r>
              <a:rPr sz="2400" b="1" spc="-55" dirty="0">
                <a:latin typeface="Comic Sans MS"/>
                <a:cs typeface="Comic Sans MS"/>
              </a:rPr>
              <a:t> </a:t>
            </a:r>
            <a:r>
              <a:rPr sz="2400" b="1" dirty="0">
                <a:latin typeface="Comic Sans MS"/>
                <a:cs typeface="Comic Sans MS"/>
              </a:rPr>
              <a:t>e</a:t>
            </a:r>
            <a:r>
              <a:rPr sz="2400" b="1" spc="-50" dirty="0">
                <a:latin typeface="Comic Sans MS"/>
                <a:cs typeface="Comic Sans MS"/>
              </a:rPr>
              <a:t> </a:t>
            </a:r>
            <a:r>
              <a:rPr sz="2400" b="1" spc="-10" dirty="0">
                <a:latin typeface="Comic Sans MS"/>
                <a:cs typeface="Comic Sans MS"/>
              </a:rPr>
              <a:t>consumiamo </a:t>
            </a:r>
            <a:r>
              <a:rPr sz="2400" b="1" dirty="0">
                <a:latin typeface="Comic Sans MS"/>
                <a:cs typeface="Comic Sans MS"/>
              </a:rPr>
              <a:t>cibo</a:t>
            </a:r>
            <a:r>
              <a:rPr sz="2400" b="1" spc="-45" dirty="0">
                <a:latin typeface="Comic Sans MS"/>
                <a:cs typeface="Comic Sans MS"/>
              </a:rPr>
              <a:t> </a:t>
            </a:r>
            <a:r>
              <a:rPr sz="2400" b="1" spc="-25" dirty="0">
                <a:latin typeface="Comic Sans MS"/>
                <a:cs typeface="Comic Sans MS"/>
              </a:rPr>
              <a:t>in</a:t>
            </a:r>
            <a:r>
              <a:rPr sz="2400" b="1" dirty="0">
                <a:latin typeface="Comic Sans MS"/>
                <a:cs typeface="Comic Sans MS"/>
              </a:rPr>
              <a:t>	modo</a:t>
            </a:r>
            <a:r>
              <a:rPr sz="2400" b="1" spc="-60" dirty="0">
                <a:latin typeface="Comic Sans MS"/>
                <a:cs typeface="Comic Sans MS"/>
              </a:rPr>
              <a:t> </a:t>
            </a:r>
            <a:r>
              <a:rPr sz="2400" b="1" spc="-10" dirty="0">
                <a:latin typeface="Comic Sans MS"/>
                <a:cs typeface="Comic Sans MS"/>
              </a:rPr>
              <a:t>responsabile.</a:t>
            </a:r>
            <a:endParaRPr sz="240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950892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00170" y="722629"/>
            <a:ext cx="440817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42558D"/>
                </a:solidFill>
              </a:rPr>
              <a:t>DIETA</a:t>
            </a:r>
            <a:r>
              <a:rPr sz="3200" spc="-85" dirty="0">
                <a:solidFill>
                  <a:srgbClr val="42558D"/>
                </a:solidFill>
              </a:rPr>
              <a:t> </a:t>
            </a:r>
            <a:r>
              <a:rPr sz="3200" spc="-10" dirty="0">
                <a:solidFill>
                  <a:srgbClr val="42558D"/>
                </a:solidFill>
              </a:rPr>
              <a:t>SOSTENIBILE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63750" y="1628139"/>
            <a:ext cx="7848600" cy="432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837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erson wearing boxing gloves and a hat&#10;&#10;AI-generated content may be incorrect.">
            <a:extLst>
              <a:ext uri="{FF2B5EF4-FFF2-40B4-BE49-F238E27FC236}">
                <a16:creationId xmlns:a16="http://schemas.microsoft.com/office/drawing/2014/main" id="{7CB446B5-D551-3AC9-21C2-C1E5630C37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49" r="19439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9BB7A3-4893-B952-F889-8EBF42660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en-US" sz="3100" b="1"/>
              <a:t>2 grandi nemici dell'invecchiamento di successo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1202E-8595-BD64-352F-CD5BD8DAF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Resistenza Insulinica</a:t>
            </a:r>
          </a:p>
          <a:p>
            <a:r>
              <a:rPr lang="en-US" sz="2000"/>
              <a:t>Resistenza anabolica</a:t>
            </a:r>
          </a:p>
        </p:txBody>
      </p:sp>
    </p:spTree>
    <p:extLst>
      <p:ext uri="{BB962C8B-B14F-4D97-AF65-F5344CB8AC3E}">
        <p14:creationId xmlns:p14="http://schemas.microsoft.com/office/powerpoint/2010/main" val="3134084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701389" y="6562875"/>
            <a:ext cx="29152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00000"/>
                </a:solidFill>
                <a:latin typeface="Calibri"/>
                <a:cs typeface="Calibri"/>
              </a:rPr>
              <a:t>Cree</a:t>
            </a:r>
            <a:r>
              <a:rPr sz="1200" b="1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00"/>
                </a:solidFill>
                <a:latin typeface="Calibri"/>
                <a:cs typeface="Calibri"/>
              </a:rPr>
              <a:t>MG</a:t>
            </a:r>
            <a:r>
              <a:rPr sz="1200" b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00"/>
                </a:solidFill>
                <a:latin typeface="Calibri"/>
                <a:cs typeface="Calibri"/>
              </a:rPr>
              <a:t>et</a:t>
            </a:r>
            <a:r>
              <a:rPr sz="1200" b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00"/>
                </a:solidFill>
                <a:latin typeface="Calibri"/>
                <a:cs typeface="Calibri"/>
              </a:rPr>
              <a:t>al.,</a:t>
            </a:r>
            <a:r>
              <a:rPr sz="1200" b="1" spc="2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1200" b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00"/>
                </a:solidFill>
                <a:latin typeface="Calibri"/>
                <a:cs typeface="Calibri"/>
              </a:rPr>
              <a:t>Clin</a:t>
            </a:r>
            <a:r>
              <a:rPr sz="1200" b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00"/>
                </a:solidFill>
                <a:latin typeface="Calibri"/>
                <a:cs typeface="Calibri"/>
              </a:rPr>
              <a:t>Endocrinol</a:t>
            </a:r>
            <a:r>
              <a:rPr sz="1200" b="1" spc="-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0000"/>
                </a:solidFill>
                <a:latin typeface="Calibri"/>
                <a:cs typeface="Calibri"/>
              </a:rPr>
              <a:t>Metab,</a:t>
            </a:r>
            <a:r>
              <a:rPr sz="1200" b="1" spc="-20" dirty="0">
                <a:solidFill>
                  <a:srgbClr val="000000"/>
                </a:solidFill>
                <a:latin typeface="Calibri"/>
                <a:cs typeface="Calibri"/>
              </a:rPr>
              <a:t> 2004</a:t>
            </a:r>
            <a:endParaRPr sz="120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023230" y="813308"/>
            <a:ext cx="1529080" cy="3511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100" dirty="0">
                <a:solidFill>
                  <a:srgbClr val="070D12"/>
                </a:solidFill>
              </a:rPr>
              <a:t>Massa</a:t>
            </a:r>
            <a:r>
              <a:rPr sz="2100" spc="40" dirty="0">
                <a:solidFill>
                  <a:srgbClr val="070D12"/>
                </a:solidFill>
              </a:rPr>
              <a:t> </a:t>
            </a:r>
            <a:r>
              <a:rPr sz="2100" spc="-10" dirty="0">
                <a:solidFill>
                  <a:srgbClr val="070D12"/>
                </a:solidFill>
              </a:rPr>
              <a:t>Magra</a:t>
            </a:r>
            <a:endParaRPr sz="2100"/>
          </a:p>
        </p:txBody>
      </p:sp>
      <p:sp>
        <p:nvSpPr>
          <p:cNvPr id="7" name="object 7"/>
          <p:cNvSpPr txBox="1"/>
          <p:nvPr/>
        </p:nvSpPr>
        <p:spPr>
          <a:xfrm>
            <a:off x="5023231" y="1727963"/>
            <a:ext cx="1552575" cy="3511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100" b="1" dirty="0">
                <a:solidFill>
                  <a:srgbClr val="070D12"/>
                </a:solidFill>
                <a:latin typeface="Calibri"/>
                <a:cs typeface="Calibri"/>
              </a:rPr>
              <a:t>Massa</a:t>
            </a:r>
            <a:r>
              <a:rPr sz="2100" b="1" spc="40" dirty="0">
                <a:solidFill>
                  <a:srgbClr val="070D12"/>
                </a:solidFill>
                <a:latin typeface="Calibri"/>
                <a:cs typeface="Calibri"/>
              </a:rPr>
              <a:t> </a:t>
            </a:r>
            <a:r>
              <a:rPr sz="2100" b="1" spc="-10" dirty="0">
                <a:solidFill>
                  <a:srgbClr val="070D12"/>
                </a:solidFill>
                <a:latin typeface="Calibri"/>
                <a:cs typeface="Calibri"/>
              </a:rPr>
              <a:t>Grassa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767198" y="1571625"/>
            <a:ext cx="228600" cy="552450"/>
          </a:xfrm>
          <a:custGeom>
            <a:avLst/>
            <a:gdLst/>
            <a:ahLst/>
            <a:cxnLst/>
            <a:rect l="l" t="t" r="r" b="b"/>
            <a:pathLst>
              <a:path w="228600" h="552450">
                <a:moveTo>
                  <a:pt x="152400" y="190500"/>
                </a:moveTo>
                <a:lnTo>
                  <a:pt x="76200" y="190500"/>
                </a:lnTo>
                <a:lnTo>
                  <a:pt x="76200" y="551941"/>
                </a:lnTo>
                <a:lnTo>
                  <a:pt x="152400" y="551941"/>
                </a:lnTo>
                <a:lnTo>
                  <a:pt x="152400" y="190500"/>
                </a:lnTo>
                <a:close/>
              </a:path>
              <a:path w="228600" h="552450">
                <a:moveTo>
                  <a:pt x="114300" y="0"/>
                </a:moveTo>
                <a:lnTo>
                  <a:pt x="0" y="228600"/>
                </a:lnTo>
                <a:lnTo>
                  <a:pt x="76200" y="228600"/>
                </a:lnTo>
                <a:lnTo>
                  <a:pt x="76200" y="190500"/>
                </a:lnTo>
                <a:lnTo>
                  <a:pt x="209550" y="190500"/>
                </a:lnTo>
                <a:lnTo>
                  <a:pt x="114300" y="0"/>
                </a:lnTo>
                <a:close/>
              </a:path>
              <a:path w="228600" h="552450">
                <a:moveTo>
                  <a:pt x="209550" y="190500"/>
                </a:moveTo>
                <a:lnTo>
                  <a:pt x="152400" y="190500"/>
                </a:lnTo>
                <a:lnTo>
                  <a:pt x="152400" y="228600"/>
                </a:lnTo>
                <a:lnTo>
                  <a:pt x="228600" y="228600"/>
                </a:lnTo>
                <a:lnTo>
                  <a:pt x="209550" y="19050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67198" y="785748"/>
            <a:ext cx="228600" cy="548640"/>
          </a:xfrm>
          <a:custGeom>
            <a:avLst/>
            <a:gdLst/>
            <a:ahLst/>
            <a:cxnLst/>
            <a:rect l="l" t="t" r="r" b="b"/>
            <a:pathLst>
              <a:path w="228600" h="548640">
                <a:moveTo>
                  <a:pt x="76200" y="320039"/>
                </a:moveTo>
                <a:lnTo>
                  <a:pt x="0" y="320039"/>
                </a:lnTo>
                <a:lnTo>
                  <a:pt x="114300" y="548639"/>
                </a:lnTo>
                <a:lnTo>
                  <a:pt x="209550" y="358139"/>
                </a:lnTo>
                <a:lnTo>
                  <a:pt x="76200" y="358139"/>
                </a:lnTo>
                <a:lnTo>
                  <a:pt x="76200" y="320039"/>
                </a:lnTo>
                <a:close/>
              </a:path>
              <a:path w="228600" h="548640">
                <a:moveTo>
                  <a:pt x="152400" y="0"/>
                </a:moveTo>
                <a:lnTo>
                  <a:pt x="76200" y="0"/>
                </a:lnTo>
                <a:lnTo>
                  <a:pt x="76200" y="358139"/>
                </a:lnTo>
                <a:lnTo>
                  <a:pt x="152400" y="358139"/>
                </a:lnTo>
                <a:lnTo>
                  <a:pt x="152400" y="0"/>
                </a:lnTo>
                <a:close/>
              </a:path>
              <a:path w="228600" h="548640">
                <a:moveTo>
                  <a:pt x="228600" y="320039"/>
                </a:moveTo>
                <a:lnTo>
                  <a:pt x="152400" y="320039"/>
                </a:lnTo>
                <a:lnTo>
                  <a:pt x="152400" y="358139"/>
                </a:lnTo>
                <a:lnTo>
                  <a:pt x="209550" y="358139"/>
                </a:lnTo>
                <a:lnTo>
                  <a:pt x="228600" y="320039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592826" y="3775075"/>
            <a:ext cx="1002030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b="1" spc="-10" dirty="0">
                <a:latin typeface="Calibri"/>
                <a:cs typeface="Calibri"/>
              </a:rPr>
              <a:t>Omentale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58716" y="4201795"/>
            <a:ext cx="911860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b="1" spc="-10" dirty="0">
                <a:solidFill>
                  <a:srgbClr val="237639"/>
                </a:solidFill>
                <a:latin typeface="Calibri"/>
                <a:cs typeface="Calibri"/>
              </a:rPr>
              <a:t>Viscerale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592826" y="4628464"/>
            <a:ext cx="1261110" cy="3111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50" b="1" spc="-10" dirty="0">
                <a:latin typeface="Calibri"/>
                <a:cs typeface="Calibri"/>
              </a:rPr>
              <a:t>Mesenterico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58716" y="4914037"/>
            <a:ext cx="2576830" cy="82708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1400"/>
              </a:lnSpc>
              <a:spcBef>
                <a:spcPts val="95"/>
              </a:spcBef>
            </a:pPr>
            <a:r>
              <a:rPr sz="1850" b="1" dirty="0">
                <a:solidFill>
                  <a:srgbClr val="237639"/>
                </a:solidFill>
                <a:latin typeface="Calibri"/>
                <a:cs typeface="Calibri"/>
              </a:rPr>
              <a:t>Sottocutaneo</a:t>
            </a:r>
            <a:r>
              <a:rPr sz="1850" b="1" spc="-5" dirty="0">
                <a:solidFill>
                  <a:srgbClr val="237639"/>
                </a:solidFill>
                <a:latin typeface="Calibri"/>
                <a:cs typeface="Calibri"/>
              </a:rPr>
              <a:t> </a:t>
            </a:r>
            <a:r>
              <a:rPr sz="1850" b="1" spc="-10" dirty="0">
                <a:solidFill>
                  <a:srgbClr val="237639"/>
                </a:solidFill>
                <a:latin typeface="Calibri"/>
                <a:cs typeface="Calibri"/>
              </a:rPr>
              <a:t>addominale Intra-epatico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238626" y="3787902"/>
            <a:ext cx="285115" cy="2160270"/>
          </a:xfrm>
          <a:custGeom>
            <a:avLst/>
            <a:gdLst/>
            <a:ahLst/>
            <a:cxnLst/>
            <a:rect l="l" t="t" r="r" b="b"/>
            <a:pathLst>
              <a:path w="285114" h="2160270">
                <a:moveTo>
                  <a:pt x="284988" y="0"/>
                </a:moveTo>
                <a:lnTo>
                  <a:pt x="209197" y="850"/>
                </a:lnTo>
                <a:lnTo>
                  <a:pt x="141111" y="3250"/>
                </a:lnTo>
                <a:lnTo>
                  <a:pt x="83438" y="6969"/>
                </a:lnTo>
                <a:lnTo>
                  <a:pt x="38890" y="11778"/>
                </a:lnTo>
                <a:lnTo>
                  <a:pt x="0" y="23749"/>
                </a:lnTo>
                <a:lnTo>
                  <a:pt x="0" y="2136495"/>
                </a:lnTo>
                <a:lnTo>
                  <a:pt x="38890" y="2148474"/>
                </a:lnTo>
                <a:lnTo>
                  <a:pt x="83439" y="2153278"/>
                </a:lnTo>
                <a:lnTo>
                  <a:pt x="141111" y="2156990"/>
                </a:lnTo>
                <a:lnTo>
                  <a:pt x="209197" y="2159383"/>
                </a:lnTo>
                <a:lnTo>
                  <a:pt x="284988" y="2160231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67858" y="3787902"/>
            <a:ext cx="0" cy="1104900"/>
          </a:xfrm>
          <a:custGeom>
            <a:avLst/>
            <a:gdLst/>
            <a:ahLst/>
            <a:cxnLst/>
            <a:rect l="l" t="t" r="r" b="b"/>
            <a:pathLst>
              <a:path h="1104900">
                <a:moveTo>
                  <a:pt x="0" y="0"/>
                </a:moveTo>
                <a:lnTo>
                  <a:pt x="0" y="110490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1670161" y="-14287"/>
            <a:ext cx="5781040" cy="6727825"/>
            <a:chOff x="146161" y="-14287"/>
            <a:chExt cx="5781040" cy="6727825"/>
          </a:xfrm>
        </p:grpSpPr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91199" y="9144"/>
              <a:ext cx="135636" cy="670407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796153" y="0"/>
              <a:ext cx="0" cy="6597650"/>
            </a:xfrm>
            <a:custGeom>
              <a:avLst/>
              <a:gdLst/>
              <a:ahLst/>
              <a:cxnLst/>
              <a:rect l="l" t="t" r="r" b="b"/>
              <a:pathLst>
                <a:path h="6597650">
                  <a:moveTo>
                    <a:pt x="0" y="6597357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712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857624" y="2357373"/>
              <a:ext cx="571500" cy="1286510"/>
            </a:xfrm>
            <a:custGeom>
              <a:avLst/>
              <a:gdLst/>
              <a:ahLst/>
              <a:cxnLst/>
              <a:rect l="l" t="t" r="r" b="b"/>
              <a:pathLst>
                <a:path w="571500" h="1286510">
                  <a:moveTo>
                    <a:pt x="428625" y="0"/>
                  </a:moveTo>
                  <a:lnTo>
                    <a:pt x="142875" y="0"/>
                  </a:lnTo>
                  <a:lnTo>
                    <a:pt x="142875" y="1000125"/>
                  </a:lnTo>
                  <a:lnTo>
                    <a:pt x="0" y="1000125"/>
                  </a:lnTo>
                  <a:lnTo>
                    <a:pt x="285750" y="1286002"/>
                  </a:lnTo>
                  <a:lnTo>
                    <a:pt x="571500" y="1000125"/>
                  </a:lnTo>
                  <a:lnTo>
                    <a:pt x="428625" y="1000125"/>
                  </a:lnTo>
                  <a:lnTo>
                    <a:pt x="428625" y="0"/>
                  </a:lnTo>
                  <a:close/>
                </a:path>
              </a:pathLst>
            </a:custGeom>
            <a:solidFill>
              <a:srgbClr val="0F2C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57624" y="2357373"/>
              <a:ext cx="571500" cy="1286510"/>
            </a:xfrm>
            <a:custGeom>
              <a:avLst/>
              <a:gdLst/>
              <a:ahLst/>
              <a:cxnLst/>
              <a:rect l="l" t="t" r="r" b="b"/>
              <a:pathLst>
                <a:path w="571500" h="1286510">
                  <a:moveTo>
                    <a:pt x="0" y="1000125"/>
                  </a:moveTo>
                  <a:lnTo>
                    <a:pt x="142875" y="1000125"/>
                  </a:lnTo>
                  <a:lnTo>
                    <a:pt x="142875" y="0"/>
                  </a:lnTo>
                  <a:lnTo>
                    <a:pt x="428625" y="0"/>
                  </a:lnTo>
                  <a:lnTo>
                    <a:pt x="428625" y="1000125"/>
                  </a:lnTo>
                  <a:lnTo>
                    <a:pt x="571500" y="1000125"/>
                  </a:lnTo>
                  <a:lnTo>
                    <a:pt x="285750" y="1286002"/>
                  </a:lnTo>
                  <a:lnTo>
                    <a:pt x="0" y="100012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6161" y="2145792"/>
              <a:ext cx="2745101" cy="1175003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1700581" y="2173986"/>
            <a:ext cx="236156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1690" marR="5080" indent="-809625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Insulino</a:t>
            </a:r>
            <a:r>
              <a:rPr sz="2400" b="1" spc="-5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resistenza </a:t>
            </a:r>
            <a:r>
              <a:rPr sz="2400" b="1" spc="-20" dirty="0">
                <a:solidFill>
                  <a:srgbClr val="C00000"/>
                </a:solidFill>
                <a:latin typeface="Calibri"/>
                <a:cs typeface="Calibri"/>
              </a:rPr>
              <a:t>DMt2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47088" y="4279391"/>
            <a:ext cx="2162556" cy="1065276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2067864" y="4448684"/>
            <a:ext cx="171323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129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Aumento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del Tessuto</a:t>
            </a:r>
            <a:r>
              <a:rPr sz="2000" b="1" spc="-6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adiposo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25" name="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95435" y="928070"/>
            <a:ext cx="1396179" cy="1008978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2267205" y="1089407"/>
            <a:ext cx="73596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AGING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734055" y="160005"/>
            <a:ext cx="7183120" cy="3915410"/>
            <a:chOff x="1210055" y="160005"/>
            <a:chExt cx="7183120" cy="3915410"/>
          </a:xfrm>
        </p:grpSpPr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53183" y="1210056"/>
              <a:ext cx="1150620" cy="29413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10055" y="3139439"/>
              <a:ext cx="355092" cy="93573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50152" y="160005"/>
              <a:ext cx="1842515" cy="958624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637020" y="213360"/>
              <a:ext cx="1752600" cy="89306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88252" y="178308"/>
              <a:ext cx="1766824" cy="881761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6588252" y="178308"/>
              <a:ext cx="1767205" cy="882015"/>
            </a:xfrm>
            <a:custGeom>
              <a:avLst/>
              <a:gdLst/>
              <a:ahLst/>
              <a:cxnLst/>
              <a:rect l="l" t="t" r="r" b="b"/>
              <a:pathLst>
                <a:path w="1767204" h="882015">
                  <a:moveTo>
                    <a:pt x="0" y="0"/>
                  </a:moveTo>
                  <a:lnTo>
                    <a:pt x="1766824" y="0"/>
                  </a:lnTo>
                  <a:lnTo>
                    <a:pt x="1766824" y="881761"/>
                  </a:lnTo>
                  <a:lnTo>
                    <a:pt x="0" y="881761"/>
                  </a:lnTo>
                  <a:lnTo>
                    <a:pt x="0" y="0"/>
                  </a:lnTo>
                  <a:close/>
                </a:path>
                <a:path w="1767204" h="882015">
                  <a:moveTo>
                    <a:pt x="0" y="0"/>
                  </a:moveTo>
                  <a:lnTo>
                    <a:pt x="59944" y="59944"/>
                  </a:lnTo>
                </a:path>
                <a:path w="1767204" h="882015">
                  <a:moveTo>
                    <a:pt x="0" y="881761"/>
                  </a:moveTo>
                  <a:lnTo>
                    <a:pt x="59944" y="821817"/>
                  </a:lnTo>
                </a:path>
                <a:path w="1767204" h="882015">
                  <a:moveTo>
                    <a:pt x="1766824" y="0"/>
                  </a:moveTo>
                  <a:lnTo>
                    <a:pt x="1706879" y="59944"/>
                  </a:lnTo>
                </a:path>
                <a:path w="1767204" h="882015">
                  <a:moveTo>
                    <a:pt x="1766824" y="881761"/>
                  </a:moveTo>
                  <a:lnTo>
                    <a:pt x="1706879" y="821817"/>
                  </a:lnTo>
                </a:path>
              </a:pathLst>
            </a:custGeom>
            <a:ln w="9525">
              <a:solidFill>
                <a:srgbClr val="97B85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172196" y="238252"/>
            <a:ext cx="1647189" cy="673261"/>
          </a:xfrm>
          <a:prstGeom prst="rect">
            <a:avLst/>
          </a:prstGeom>
          <a:ln w="9525">
            <a:solidFill>
              <a:srgbClr val="97B853"/>
            </a:solidFill>
          </a:ln>
        </p:spPr>
        <p:txBody>
          <a:bodyPr vert="horz" wrap="square" lIns="0" tIns="107950" rIns="0" bIns="0" rtlCol="0">
            <a:spAutoFit/>
          </a:bodyPr>
          <a:lstStyle/>
          <a:p>
            <a:pPr marL="185420" marR="177800" indent="51435">
              <a:lnSpc>
                <a:spcPts val="2160"/>
              </a:lnSpc>
              <a:spcBef>
                <a:spcPts val="850"/>
              </a:spcBef>
            </a:pPr>
            <a:r>
              <a:rPr sz="2000" b="1" spc="-10" dirty="0">
                <a:latin typeface="Verdana"/>
                <a:cs typeface="Verdana"/>
              </a:rPr>
              <a:t>Obesità viscerale</a:t>
            </a:r>
            <a:endParaRPr sz="2000">
              <a:latin typeface="Verdana"/>
              <a:cs typeface="Verdana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744711" y="1211539"/>
            <a:ext cx="507492" cy="634057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7592821" y="1791717"/>
            <a:ext cx="2463800" cy="1675010"/>
          </a:xfrm>
          <a:prstGeom prst="rect">
            <a:avLst/>
          </a:prstGeom>
          <a:ln w="6350">
            <a:solidFill>
              <a:srgbClr val="385D89"/>
            </a:solidFill>
          </a:ln>
        </p:spPr>
        <p:txBody>
          <a:bodyPr vert="horz" wrap="square" lIns="0" tIns="895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5"/>
              </a:spcBef>
            </a:pPr>
            <a:endParaRPr sz="1300">
              <a:latin typeface="Times New Roman"/>
              <a:cs typeface="Times New Roman"/>
            </a:endParaRPr>
          </a:p>
          <a:p>
            <a:pPr marL="755650">
              <a:lnSpc>
                <a:spcPct val="100000"/>
              </a:lnSpc>
            </a:pPr>
            <a:r>
              <a:rPr sz="1300" b="1" spc="-10" dirty="0">
                <a:latin typeface="Verdana"/>
                <a:cs typeface="Verdana"/>
              </a:rPr>
              <a:t>Adiponectina</a:t>
            </a:r>
            <a:endParaRPr sz="13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819"/>
              </a:spcBef>
            </a:pPr>
            <a:endParaRPr sz="1300">
              <a:latin typeface="Verdana"/>
              <a:cs typeface="Verdana"/>
            </a:endParaRPr>
          </a:p>
          <a:p>
            <a:pPr marL="755650" marR="323215">
              <a:lnSpc>
                <a:spcPct val="153800"/>
              </a:lnSpc>
            </a:pPr>
            <a:r>
              <a:rPr sz="1300" b="1" dirty="0">
                <a:latin typeface="Verdana"/>
                <a:cs typeface="Verdana"/>
              </a:rPr>
              <a:t>Leptina,</a:t>
            </a:r>
            <a:r>
              <a:rPr sz="1300" b="1" spc="165" dirty="0">
                <a:latin typeface="Verdana"/>
                <a:cs typeface="Verdana"/>
              </a:rPr>
              <a:t> </a:t>
            </a:r>
            <a:r>
              <a:rPr sz="1300" b="1" dirty="0">
                <a:latin typeface="Verdana"/>
                <a:cs typeface="Verdana"/>
              </a:rPr>
              <a:t>PAI-</a:t>
            </a:r>
            <a:r>
              <a:rPr sz="1300" b="1" spc="-50" dirty="0">
                <a:latin typeface="Verdana"/>
                <a:cs typeface="Verdana"/>
              </a:rPr>
              <a:t>1 </a:t>
            </a:r>
            <a:r>
              <a:rPr sz="1300" b="1" spc="-10" dirty="0">
                <a:latin typeface="Verdana"/>
                <a:cs typeface="Verdana"/>
              </a:rPr>
              <a:t>Resistina</a:t>
            </a:r>
            <a:r>
              <a:rPr sz="1300" b="1" spc="500" dirty="0">
                <a:latin typeface="Verdana"/>
                <a:cs typeface="Verdana"/>
              </a:rPr>
              <a:t> </a:t>
            </a:r>
            <a:r>
              <a:rPr sz="1300" b="1" u="heavy" spc="-20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Verdana"/>
                <a:cs typeface="Verdana"/>
              </a:rPr>
              <a:t>TNFα</a:t>
            </a:r>
            <a:endParaRPr sz="1300">
              <a:latin typeface="Verdana"/>
              <a:cs typeface="Verdana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8027544" y="2039620"/>
            <a:ext cx="169545" cy="1402080"/>
            <a:chOff x="6503543" y="2039620"/>
            <a:chExt cx="169545" cy="1402080"/>
          </a:xfrm>
        </p:grpSpPr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03543" y="2039620"/>
              <a:ext cx="169417" cy="24993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6517386" y="2732405"/>
              <a:ext cx="142875" cy="696595"/>
            </a:xfrm>
            <a:custGeom>
              <a:avLst/>
              <a:gdLst/>
              <a:ahLst/>
              <a:cxnLst/>
              <a:rect l="l" t="t" r="r" b="b"/>
              <a:pathLst>
                <a:path w="142875" h="696595">
                  <a:moveTo>
                    <a:pt x="71374" y="0"/>
                  </a:moveTo>
                  <a:lnTo>
                    <a:pt x="0" y="71374"/>
                  </a:lnTo>
                  <a:lnTo>
                    <a:pt x="35687" y="71374"/>
                  </a:lnTo>
                  <a:lnTo>
                    <a:pt x="35687" y="696595"/>
                  </a:lnTo>
                  <a:lnTo>
                    <a:pt x="107188" y="696595"/>
                  </a:lnTo>
                  <a:lnTo>
                    <a:pt x="107188" y="71374"/>
                  </a:lnTo>
                  <a:lnTo>
                    <a:pt x="142875" y="71374"/>
                  </a:lnTo>
                  <a:lnTo>
                    <a:pt x="7137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517386" y="2732405"/>
              <a:ext cx="142875" cy="696595"/>
            </a:xfrm>
            <a:custGeom>
              <a:avLst/>
              <a:gdLst/>
              <a:ahLst/>
              <a:cxnLst/>
              <a:rect l="l" t="t" r="r" b="b"/>
              <a:pathLst>
                <a:path w="142875" h="696595">
                  <a:moveTo>
                    <a:pt x="0" y="71374"/>
                  </a:moveTo>
                  <a:lnTo>
                    <a:pt x="35687" y="71374"/>
                  </a:lnTo>
                  <a:lnTo>
                    <a:pt x="35687" y="696595"/>
                  </a:lnTo>
                  <a:lnTo>
                    <a:pt x="107188" y="696595"/>
                  </a:lnTo>
                  <a:lnTo>
                    <a:pt x="107188" y="71374"/>
                  </a:lnTo>
                  <a:lnTo>
                    <a:pt x="142875" y="71374"/>
                  </a:lnTo>
                  <a:lnTo>
                    <a:pt x="71374" y="0"/>
                  </a:lnTo>
                  <a:lnTo>
                    <a:pt x="0" y="71374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9129521" y="4307204"/>
            <a:ext cx="143256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latin typeface="Verdana"/>
                <a:cs typeface="Verdana"/>
              </a:rPr>
              <a:t>Protein-kinasi</a:t>
            </a:r>
            <a:endParaRPr sz="1400">
              <a:latin typeface="Verdana"/>
              <a:cs typeface="Verdana"/>
            </a:endParaRPr>
          </a:p>
          <a:p>
            <a:pPr marL="58419" algn="ctr">
              <a:lnSpc>
                <a:spcPct val="100000"/>
              </a:lnSpc>
              <a:spcBef>
                <a:spcPts val="5"/>
              </a:spcBef>
            </a:pPr>
            <a:r>
              <a:rPr sz="1400" b="1" spc="-10" dirty="0">
                <a:latin typeface="Verdana"/>
                <a:cs typeface="Verdana"/>
              </a:rPr>
              <a:t>(IKKβ-</a:t>
            </a:r>
            <a:r>
              <a:rPr sz="1400" b="1" spc="-20" dirty="0">
                <a:latin typeface="Verdana"/>
                <a:cs typeface="Verdana"/>
              </a:rPr>
              <a:t>JNK)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9015032" y="3635819"/>
            <a:ext cx="466725" cy="666750"/>
            <a:chOff x="7491031" y="3635819"/>
            <a:chExt cx="466725" cy="666750"/>
          </a:xfrm>
        </p:grpSpPr>
        <p:sp>
          <p:nvSpPr>
            <p:cNvPr id="43" name="object 43"/>
            <p:cNvSpPr/>
            <p:nvPr/>
          </p:nvSpPr>
          <p:spPr>
            <a:xfrm>
              <a:off x="7495793" y="3640582"/>
              <a:ext cx="457200" cy="657225"/>
            </a:xfrm>
            <a:custGeom>
              <a:avLst/>
              <a:gdLst/>
              <a:ahLst/>
              <a:cxnLst/>
              <a:rect l="l" t="t" r="r" b="b"/>
              <a:pathLst>
                <a:path w="457200" h="657225">
                  <a:moveTo>
                    <a:pt x="68706" y="0"/>
                  </a:moveTo>
                  <a:lnTo>
                    <a:pt x="0" y="45847"/>
                  </a:lnTo>
                  <a:lnTo>
                    <a:pt x="354964" y="577977"/>
                  </a:lnTo>
                  <a:lnTo>
                    <a:pt x="328549" y="595630"/>
                  </a:lnTo>
                  <a:lnTo>
                    <a:pt x="457200" y="656717"/>
                  </a:lnTo>
                  <a:lnTo>
                    <a:pt x="450087" y="514477"/>
                  </a:lnTo>
                  <a:lnTo>
                    <a:pt x="423672" y="532130"/>
                  </a:lnTo>
                  <a:lnTo>
                    <a:pt x="68706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495793" y="3640582"/>
              <a:ext cx="457200" cy="657225"/>
            </a:xfrm>
            <a:custGeom>
              <a:avLst/>
              <a:gdLst/>
              <a:ahLst/>
              <a:cxnLst/>
              <a:rect l="l" t="t" r="r" b="b"/>
              <a:pathLst>
                <a:path w="457200" h="657225">
                  <a:moveTo>
                    <a:pt x="328549" y="595630"/>
                  </a:moveTo>
                  <a:lnTo>
                    <a:pt x="354964" y="577977"/>
                  </a:lnTo>
                  <a:lnTo>
                    <a:pt x="0" y="45847"/>
                  </a:lnTo>
                  <a:lnTo>
                    <a:pt x="68706" y="0"/>
                  </a:lnTo>
                  <a:lnTo>
                    <a:pt x="423672" y="532130"/>
                  </a:lnTo>
                  <a:lnTo>
                    <a:pt x="450087" y="514477"/>
                  </a:lnTo>
                  <a:lnTo>
                    <a:pt x="457200" y="656717"/>
                  </a:lnTo>
                  <a:lnTo>
                    <a:pt x="328549" y="595630"/>
                  </a:lnTo>
                  <a:close/>
                </a:path>
              </a:pathLst>
            </a:custGeom>
            <a:ln w="9525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8492998" y="5253355"/>
            <a:ext cx="2099945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30555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Verdana"/>
                <a:cs typeface="Verdana"/>
              </a:rPr>
              <a:t>Blocco </a:t>
            </a:r>
            <a:r>
              <a:rPr sz="1600" b="1" dirty="0">
                <a:latin typeface="Verdana"/>
                <a:cs typeface="Verdana"/>
              </a:rPr>
              <a:t>recettori</a:t>
            </a:r>
            <a:r>
              <a:rPr sz="1600" b="1" spc="-6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insulinici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672578" y="4399534"/>
            <a:ext cx="7302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Verdana"/>
                <a:cs typeface="Verdana"/>
              </a:rPr>
              <a:t>NF-</a:t>
            </a:r>
            <a:r>
              <a:rPr sz="1600" b="1" spc="-25" dirty="0">
                <a:latin typeface="Verdana"/>
                <a:cs typeface="Verdana"/>
              </a:rPr>
              <a:t>Kβ</a:t>
            </a:r>
            <a:endParaRPr sz="1600">
              <a:latin typeface="Verdana"/>
              <a:cs typeface="Verdana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7872984" y="3648139"/>
            <a:ext cx="2795270" cy="2920365"/>
            <a:chOff x="6348984" y="3648138"/>
            <a:chExt cx="2795270" cy="2920365"/>
          </a:xfrm>
        </p:grpSpPr>
        <p:sp>
          <p:nvSpPr>
            <p:cNvPr id="48" name="object 48"/>
            <p:cNvSpPr/>
            <p:nvPr/>
          </p:nvSpPr>
          <p:spPr>
            <a:xfrm>
              <a:off x="6410833" y="3652901"/>
              <a:ext cx="462915" cy="655955"/>
            </a:xfrm>
            <a:custGeom>
              <a:avLst/>
              <a:gdLst/>
              <a:ahLst/>
              <a:cxnLst/>
              <a:rect l="l" t="t" r="r" b="b"/>
              <a:pathLst>
                <a:path w="462915" h="655954">
                  <a:moveTo>
                    <a:pt x="462661" y="0"/>
                  </a:moveTo>
                  <a:lnTo>
                    <a:pt x="326516" y="63754"/>
                  </a:lnTo>
                  <a:lnTo>
                    <a:pt x="354330" y="82423"/>
                  </a:lnTo>
                  <a:lnTo>
                    <a:pt x="0" y="606806"/>
                  </a:lnTo>
                  <a:lnTo>
                    <a:pt x="72262" y="655574"/>
                  </a:lnTo>
                  <a:lnTo>
                    <a:pt x="426592" y="131318"/>
                  </a:lnTo>
                  <a:lnTo>
                    <a:pt x="454406" y="150113"/>
                  </a:lnTo>
                  <a:lnTo>
                    <a:pt x="462661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410833" y="3652901"/>
              <a:ext cx="462915" cy="655955"/>
            </a:xfrm>
            <a:custGeom>
              <a:avLst/>
              <a:gdLst/>
              <a:ahLst/>
              <a:cxnLst/>
              <a:rect l="l" t="t" r="r" b="b"/>
              <a:pathLst>
                <a:path w="462915" h="655954">
                  <a:moveTo>
                    <a:pt x="454406" y="150113"/>
                  </a:moveTo>
                  <a:lnTo>
                    <a:pt x="426592" y="131318"/>
                  </a:lnTo>
                  <a:lnTo>
                    <a:pt x="72262" y="655574"/>
                  </a:lnTo>
                  <a:lnTo>
                    <a:pt x="0" y="606806"/>
                  </a:lnTo>
                  <a:lnTo>
                    <a:pt x="354330" y="82423"/>
                  </a:lnTo>
                  <a:lnTo>
                    <a:pt x="326516" y="63754"/>
                  </a:lnTo>
                  <a:lnTo>
                    <a:pt x="462661" y="0"/>
                  </a:lnTo>
                  <a:lnTo>
                    <a:pt x="454406" y="150113"/>
                  </a:lnTo>
                  <a:close/>
                </a:path>
              </a:pathLst>
            </a:custGeom>
            <a:ln w="9525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020306" y="4437126"/>
              <a:ext cx="381000" cy="175895"/>
            </a:xfrm>
            <a:custGeom>
              <a:avLst/>
              <a:gdLst/>
              <a:ahLst/>
              <a:cxnLst/>
              <a:rect l="l" t="t" r="r" b="b"/>
              <a:pathLst>
                <a:path w="381000" h="175895">
                  <a:moveTo>
                    <a:pt x="146812" y="0"/>
                  </a:moveTo>
                  <a:lnTo>
                    <a:pt x="0" y="87756"/>
                  </a:lnTo>
                  <a:lnTo>
                    <a:pt x="146812" y="175513"/>
                  </a:lnTo>
                  <a:lnTo>
                    <a:pt x="146812" y="137413"/>
                  </a:lnTo>
                  <a:lnTo>
                    <a:pt x="380873" y="137413"/>
                  </a:lnTo>
                  <a:lnTo>
                    <a:pt x="380873" y="38100"/>
                  </a:lnTo>
                  <a:lnTo>
                    <a:pt x="146812" y="38100"/>
                  </a:lnTo>
                  <a:lnTo>
                    <a:pt x="146812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020306" y="4437126"/>
              <a:ext cx="381000" cy="175895"/>
            </a:xfrm>
            <a:custGeom>
              <a:avLst/>
              <a:gdLst/>
              <a:ahLst/>
              <a:cxnLst/>
              <a:rect l="l" t="t" r="r" b="b"/>
              <a:pathLst>
                <a:path w="381000" h="175895">
                  <a:moveTo>
                    <a:pt x="146812" y="0"/>
                  </a:moveTo>
                  <a:lnTo>
                    <a:pt x="146812" y="38100"/>
                  </a:lnTo>
                  <a:lnTo>
                    <a:pt x="380873" y="38100"/>
                  </a:lnTo>
                  <a:lnTo>
                    <a:pt x="380873" y="137413"/>
                  </a:lnTo>
                  <a:lnTo>
                    <a:pt x="146812" y="137413"/>
                  </a:lnTo>
                  <a:lnTo>
                    <a:pt x="146812" y="175513"/>
                  </a:lnTo>
                  <a:lnTo>
                    <a:pt x="0" y="87756"/>
                  </a:lnTo>
                  <a:lnTo>
                    <a:pt x="146812" y="0"/>
                  </a:lnTo>
                  <a:close/>
                </a:path>
              </a:pathLst>
            </a:custGeom>
            <a:ln w="9525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936357" y="4855464"/>
              <a:ext cx="163195" cy="445770"/>
            </a:xfrm>
            <a:custGeom>
              <a:avLst/>
              <a:gdLst/>
              <a:ahLst/>
              <a:cxnLst/>
              <a:rect l="l" t="t" r="r" b="b"/>
              <a:pathLst>
                <a:path w="163195" h="445770">
                  <a:moveTo>
                    <a:pt x="127381" y="0"/>
                  </a:moveTo>
                  <a:lnTo>
                    <a:pt x="35306" y="0"/>
                  </a:lnTo>
                  <a:lnTo>
                    <a:pt x="35306" y="309499"/>
                  </a:lnTo>
                  <a:lnTo>
                    <a:pt x="0" y="309499"/>
                  </a:lnTo>
                  <a:lnTo>
                    <a:pt x="81407" y="445770"/>
                  </a:lnTo>
                  <a:lnTo>
                    <a:pt x="162814" y="309499"/>
                  </a:lnTo>
                  <a:lnTo>
                    <a:pt x="127381" y="309499"/>
                  </a:lnTo>
                  <a:lnTo>
                    <a:pt x="127381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936357" y="4855464"/>
              <a:ext cx="163195" cy="445770"/>
            </a:xfrm>
            <a:custGeom>
              <a:avLst/>
              <a:gdLst/>
              <a:ahLst/>
              <a:cxnLst/>
              <a:rect l="l" t="t" r="r" b="b"/>
              <a:pathLst>
                <a:path w="163195" h="445770">
                  <a:moveTo>
                    <a:pt x="0" y="309499"/>
                  </a:moveTo>
                  <a:lnTo>
                    <a:pt x="35306" y="309499"/>
                  </a:lnTo>
                  <a:lnTo>
                    <a:pt x="35306" y="0"/>
                  </a:lnTo>
                  <a:lnTo>
                    <a:pt x="127381" y="0"/>
                  </a:lnTo>
                  <a:lnTo>
                    <a:pt x="127381" y="309499"/>
                  </a:lnTo>
                  <a:lnTo>
                    <a:pt x="162814" y="309499"/>
                  </a:lnTo>
                  <a:lnTo>
                    <a:pt x="81407" y="445770"/>
                  </a:lnTo>
                  <a:lnTo>
                    <a:pt x="0" y="309499"/>
                  </a:lnTo>
                  <a:close/>
                </a:path>
              </a:pathLst>
            </a:custGeom>
            <a:ln w="9525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388481" y="6111709"/>
              <a:ext cx="2706370" cy="341630"/>
            </a:xfrm>
            <a:custGeom>
              <a:avLst/>
              <a:gdLst/>
              <a:ahLst/>
              <a:cxnLst/>
              <a:rect l="l" t="t" r="r" b="b"/>
              <a:pathLst>
                <a:path w="2706370" h="341629">
                  <a:moveTo>
                    <a:pt x="2706243" y="0"/>
                  </a:moveTo>
                  <a:lnTo>
                    <a:pt x="0" y="0"/>
                  </a:lnTo>
                  <a:lnTo>
                    <a:pt x="0" y="341629"/>
                  </a:lnTo>
                  <a:lnTo>
                    <a:pt x="2706243" y="341629"/>
                  </a:lnTo>
                  <a:lnTo>
                    <a:pt x="2706243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348984" y="6054852"/>
              <a:ext cx="1370075" cy="513588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411212" y="6054852"/>
              <a:ext cx="417575" cy="513588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520940" y="6054852"/>
              <a:ext cx="1623059" cy="513588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7912480" y="6111709"/>
            <a:ext cx="2706370" cy="295594"/>
          </a:xfrm>
          <a:prstGeom prst="rect">
            <a:avLst/>
          </a:prstGeom>
        </p:spPr>
        <p:txBody>
          <a:bodyPr vert="horz" wrap="square" lIns="0" tIns="18415" rIns="0" bIns="0" rtlCol="0">
            <a:spAutoFit/>
          </a:bodyPr>
          <a:lstStyle/>
          <a:p>
            <a:pPr marL="104775">
              <a:lnSpc>
                <a:spcPct val="100000"/>
              </a:lnSpc>
              <a:spcBef>
                <a:spcPts val="145"/>
              </a:spcBef>
            </a:pPr>
            <a:r>
              <a:rPr sz="1800" b="1" spc="-20" dirty="0">
                <a:solidFill>
                  <a:srgbClr val="FFFFFF"/>
                </a:solidFill>
                <a:latin typeface="Verdana"/>
                <a:cs typeface="Verdana"/>
              </a:rPr>
              <a:t>Insulino-</a:t>
            </a:r>
            <a:r>
              <a:rPr sz="1800" b="1" spc="-10" dirty="0">
                <a:solidFill>
                  <a:srgbClr val="FFFFFF"/>
                </a:solidFill>
                <a:latin typeface="Verdana"/>
                <a:cs typeface="Verdana"/>
              </a:rPr>
              <a:t>resistenza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59" name="object 5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439592" y="5803544"/>
            <a:ext cx="172466" cy="2426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5095114" y="5921756"/>
            <a:ext cx="5567045" cy="382156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</a:tabLst>
            </a:pPr>
            <a:r>
              <a:rPr sz="2400" spc="-10" dirty="0">
                <a:latin typeface="Calibri"/>
                <a:cs typeface="Calibri"/>
              </a:rPr>
              <a:t>Breakdown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proteico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68361" y="83481"/>
            <a:ext cx="2426213" cy="136094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638402" y="849834"/>
            <a:ext cx="8523605" cy="2762885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2400" b="1" u="sng" spc="-10" dirty="0">
              <a:uFill>
                <a:solidFill>
                  <a:srgbClr val="000000"/>
                </a:solidFill>
              </a:uFill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95"/>
              </a:spcBef>
            </a:pPr>
            <a:endParaRPr sz="2400">
              <a:latin typeface="Calibri"/>
              <a:cs typeface="Calibri"/>
            </a:endParaRPr>
          </a:p>
          <a:p>
            <a:pPr marL="300355">
              <a:lnSpc>
                <a:spcPct val="100000"/>
              </a:lnSpc>
            </a:pPr>
            <a:r>
              <a:rPr sz="2400" b="1" dirty="0">
                <a:latin typeface="Calibri"/>
                <a:cs typeface="Calibri"/>
              </a:rPr>
              <a:t>Insulino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resistenza</a:t>
            </a:r>
            <a:endParaRPr sz="2400">
              <a:latin typeface="Calibri"/>
              <a:cs typeface="Calibri"/>
            </a:endParaRPr>
          </a:p>
          <a:p>
            <a:pPr marL="2512060" marR="5080">
              <a:lnSpc>
                <a:spcPct val="183400"/>
              </a:lnSpc>
              <a:spcBef>
                <a:spcPts val="900"/>
              </a:spcBef>
            </a:pPr>
            <a:r>
              <a:rPr sz="2400" b="1" dirty="0">
                <a:latin typeface="Calibri"/>
                <a:cs typeface="Calibri"/>
              </a:rPr>
              <a:t>Ridotto</a:t>
            </a:r>
            <a:r>
              <a:rPr sz="2400" b="1" spc="-8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uptake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muscolare</a:t>
            </a:r>
            <a:r>
              <a:rPr sz="2400" b="1" spc="-9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del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glucosio </a:t>
            </a:r>
            <a:r>
              <a:rPr sz="2400" b="1" dirty="0">
                <a:latin typeface="Calibri"/>
                <a:cs typeface="Calibri"/>
              </a:rPr>
              <a:t>Aumento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del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rilascio</a:t>
            </a:r>
            <a:r>
              <a:rPr sz="2400" b="1" spc="-7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di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citochine</a:t>
            </a:r>
            <a:r>
              <a:rPr sz="2400" b="1" spc="-5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infiammatorie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677679" y="2189988"/>
            <a:ext cx="1373505" cy="1445260"/>
            <a:chOff x="1153678" y="2189988"/>
            <a:chExt cx="1373505" cy="144526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53678" y="2191528"/>
              <a:ext cx="1354805" cy="81986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71956" y="2189988"/>
              <a:ext cx="1354836" cy="144475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4412" y="2213102"/>
              <a:ext cx="1269326" cy="1358773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5783634" y="3774965"/>
            <a:ext cx="481965" cy="783590"/>
            <a:chOff x="4259633" y="3774965"/>
            <a:chExt cx="481965" cy="78359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59633" y="3774965"/>
              <a:ext cx="481476" cy="78329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83963" y="3789044"/>
              <a:ext cx="432688" cy="720090"/>
            </a:xfrm>
            <a:prstGeom prst="rect">
              <a:avLst/>
            </a:prstGeom>
          </p:spPr>
        </p:pic>
      </p:grpSp>
      <p:graphicFrame>
        <p:nvGraphicFramePr>
          <p:cNvPr id="15" name="objec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729648"/>
              </p:ext>
            </p:extLst>
          </p:nvPr>
        </p:nvGraphicFramePr>
        <p:xfrm>
          <a:off x="5076063" y="4682915"/>
          <a:ext cx="4779010" cy="1082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3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0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270">
                <a:tc>
                  <a:txBody>
                    <a:bodyPr/>
                    <a:lstStyle/>
                    <a:p>
                      <a:pPr marL="374015" indent="-342265">
                        <a:lnSpc>
                          <a:spcPts val="2655"/>
                        </a:lnSpc>
                        <a:buFont typeface="Arial MT"/>
                        <a:buChar char="•"/>
                        <a:tabLst>
                          <a:tab pos="374015" algn="l"/>
                        </a:tabLst>
                      </a:pPr>
                      <a:r>
                        <a:rPr sz="2400" spc="-10" dirty="0">
                          <a:latin typeface="Calibri"/>
                          <a:cs typeface="Calibri"/>
                        </a:rPr>
                        <a:t>Riduzione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ts val="2655"/>
                        </a:lnSpc>
                        <a:tabLst>
                          <a:tab pos="1377315" algn="l"/>
                        </a:tabLst>
                      </a:pPr>
                      <a:r>
                        <a:rPr sz="2400" spc="-10" dirty="0">
                          <a:latin typeface="Calibri"/>
                          <a:cs typeface="Calibri"/>
                        </a:rPr>
                        <a:t>della</a:t>
                      </a:r>
                      <a:r>
                        <a:rPr sz="240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sz="2400" spc="-10" dirty="0">
                          <a:latin typeface="Calibri"/>
                          <a:cs typeface="Calibri"/>
                        </a:rPr>
                        <a:t>forza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655"/>
                        </a:lnSpc>
                      </a:pPr>
                      <a:r>
                        <a:rPr sz="2400" spc="-25" dirty="0">
                          <a:latin typeface="Calibri"/>
                          <a:cs typeface="Calibri"/>
                        </a:rPr>
                        <a:t>di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374650">
                        <a:lnSpc>
                          <a:spcPts val="2520"/>
                        </a:lnSpc>
                      </a:pPr>
                      <a:r>
                        <a:rPr sz="2400" spc="-10" dirty="0">
                          <a:latin typeface="Calibri"/>
                          <a:cs typeface="Calibri"/>
                        </a:rPr>
                        <a:t>contrazione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ts val="2520"/>
                        </a:lnSpc>
                        <a:tabLst>
                          <a:tab pos="600075" algn="l"/>
                        </a:tabLst>
                      </a:pPr>
                      <a:r>
                        <a:rPr sz="2400" spc="-25" dirty="0">
                          <a:latin typeface="Calibri"/>
                          <a:cs typeface="Calibri"/>
                        </a:rPr>
                        <a:t>in</a:t>
                      </a:r>
                      <a:r>
                        <a:rPr sz="2400" dirty="0">
                          <a:latin typeface="Calibri"/>
                          <a:cs typeface="Calibri"/>
                        </a:rPr>
                        <a:t>	</a:t>
                      </a:r>
                      <a:r>
                        <a:rPr sz="2400" spc="-10" dirty="0">
                          <a:latin typeface="Calibri"/>
                          <a:cs typeface="Calibri"/>
                        </a:rPr>
                        <a:t>particolare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" algn="r">
                        <a:lnSpc>
                          <a:spcPts val="2520"/>
                        </a:lnSpc>
                      </a:pPr>
                      <a:r>
                        <a:rPr sz="2400" spc="-10" dirty="0">
                          <a:latin typeface="Calibri"/>
                          <a:cs typeface="Calibri"/>
                        </a:rPr>
                        <a:t>nelle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645">
                <a:tc>
                  <a:txBody>
                    <a:bodyPr/>
                    <a:lstStyle/>
                    <a:p>
                      <a:pPr marL="374650">
                        <a:lnSpc>
                          <a:spcPts val="2520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fibre</a:t>
                      </a:r>
                      <a:r>
                        <a:rPr sz="24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dirty="0">
                          <a:latin typeface="Calibri"/>
                          <a:cs typeface="Calibri"/>
                        </a:rPr>
                        <a:t>tipo</a:t>
                      </a:r>
                      <a:r>
                        <a:rPr sz="24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0" dirty="0">
                          <a:latin typeface="Calibri"/>
                          <a:cs typeface="Calibri"/>
                        </a:rPr>
                        <a:t>I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716017" y="3991235"/>
            <a:ext cx="2536119" cy="158078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ACA2B16-B72D-A24F-5257-BC4EC5B1F2AE}"/>
              </a:ext>
            </a:extLst>
          </p:cNvPr>
          <p:cNvSpPr txBox="1"/>
          <p:nvPr/>
        </p:nvSpPr>
        <p:spPr>
          <a:xfrm>
            <a:off x="1718072" y="6486525"/>
            <a:ext cx="442198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Koster A et al., Clin Geriatr Med (2015)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5969253" y="6619748"/>
            <a:ext cx="4655820" cy="22826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latin typeface="Calibri"/>
                <a:cs typeface="Calibri"/>
              </a:rPr>
              <a:t>Wannamethee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et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al,</a:t>
            </a:r>
            <a:r>
              <a:rPr sz="1400" b="1" spc="-10" dirty="0">
                <a:latin typeface="Calibri"/>
                <a:cs typeface="Calibri"/>
              </a:rPr>
              <a:t> Proceedings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of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Nutrition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Society,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2015</a:t>
            </a:r>
            <a:endParaRPr lang="en-US" sz="1400">
              <a:latin typeface="Calibri"/>
              <a:ea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803629" y="857263"/>
            <a:ext cx="8326755" cy="5000625"/>
            <a:chOff x="279628" y="857262"/>
            <a:chExt cx="8326755" cy="5000625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9628" y="857262"/>
              <a:ext cx="8326755" cy="500062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000250" y="1170812"/>
              <a:ext cx="5001260" cy="2771775"/>
            </a:xfrm>
            <a:custGeom>
              <a:avLst/>
              <a:gdLst/>
              <a:ahLst/>
              <a:cxnLst/>
              <a:rect l="l" t="t" r="r" b="b"/>
              <a:pathLst>
                <a:path w="5001259" h="2771775">
                  <a:moveTo>
                    <a:pt x="1503553" y="51943"/>
                  </a:moveTo>
                  <a:lnTo>
                    <a:pt x="1479677" y="0"/>
                  </a:lnTo>
                  <a:lnTo>
                    <a:pt x="699173" y="360133"/>
                  </a:lnTo>
                  <a:lnTo>
                    <a:pt x="675259" y="308356"/>
                  </a:lnTo>
                  <a:lnTo>
                    <a:pt x="555498" y="457962"/>
                  </a:lnTo>
                  <a:lnTo>
                    <a:pt x="747141" y="463931"/>
                  </a:lnTo>
                  <a:lnTo>
                    <a:pt x="728713" y="424053"/>
                  </a:lnTo>
                  <a:lnTo>
                    <a:pt x="723176" y="412076"/>
                  </a:lnTo>
                  <a:lnTo>
                    <a:pt x="1503553" y="51943"/>
                  </a:lnTo>
                  <a:close/>
                </a:path>
                <a:path w="5001259" h="2771775">
                  <a:moveTo>
                    <a:pt x="2143125" y="2588387"/>
                  </a:moveTo>
                  <a:lnTo>
                    <a:pt x="171399" y="2586888"/>
                  </a:lnTo>
                  <a:lnTo>
                    <a:pt x="171450" y="2529840"/>
                  </a:lnTo>
                  <a:lnTo>
                    <a:pt x="0" y="2615438"/>
                  </a:lnTo>
                  <a:lnTo>
                    <a:pt x="171323" y="2701290"/>
                  </a:lnTo>
                  <a:lnTo>
                    <a:pt x="171361" y="2644038"/>
                  </a:lnTo>
                  <a:lnTo>
                    <a:pt x="2143125" y="2645537"/>
                  </a:lnTo>
                  <a:lnTo>
                    <a:pt x="2143125" y="2588387"/>
                  </a:lnTo>
                  <a:close/>
                </a:path>
                <a:path w="5001259" h="2771775">
                  <a:moveTo>
                    <a:pt x="3939921" y="457962"/>
                  </a:moveTo>
                  <a:lnTo>
                    <a:pt x="3909314" y="412369"/>
                  </a:lnTo>
                  <a:lnTo>
                    <a:pt x="3833114" y="298831"/>
                  </a:lnTo>
                  <a:lnTo>
                    <a:pt x="3804907" y="348538"/>
                  </a:lnTo>
                  <a:lnTo>
                    <a:pt x="3192526" y="1143"/>
                  </a:lnTo>
                  <a:lnTo>
                    <a:pt x="3164332" y="50800"/>
                  </a:lnTo>
                  <a:lnTo>
                    <a:pt x="3776688" y="398297"/>
                  </a:lnTo>
                  <a:lnTo>
                    <a:pt x="3748532" y="447929"/>
                  </a:lnTo>
                  <a:lnTo>
                    <a:pt x="3939921" y="457962"/>
                  </a:lnTo>
                  <a:close/>
                </a:path>
                <a:path w="5001259" h="2771775">
                  <a:moveTo>
                    <a:pt x="5000752" y="2658237"/>
                  </a:moveTo>
                  <a:lnTo>
                    <a:pt x="4386313" y="2657030"/>
                  </a:lnTo>
                  <a:lnTo>
                    <a:pt x="4386453" y="2599817"/>
                  </a:lnTo>
                  <a:lnTo>
                    <a:pt x="4214876" y="2685288"/>
                  </a:lnTo>
                  <a:lnTo>
                    <a:pt x="4386072" y="2771267"/>
                  </a:lnTo>
                  <a:lnTo>
                    <a:pt x="4386186" y="2714180"/>
                  </a:lnTo>
                  <a:lnTo>
                    <a:pt x="5000625" y="2715387"/>
                  </a:lnTo>
                  <a:lnTo>
                    <a:pt x="5000752" y="2658237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39867" y="3988308"/>
              <a:ext cx="2148840" cy="116281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131561" y="4208779"/>
              <a:ext cx="1869439" cy="889635"/>
            </a:xfrm>
            <a:custGeom>
              <a:avLst/>
              <a:gdLst/>
              <a:ahLst/>
              <a:cxnLst/>
              <a:rect l="l" t="t" r="r" b="b"/>
              <a:pathLst>
                <a:path w="1869440" h="889635">
                  <a:moveTo>
                    <a:pt x="1701731" y="51935"/>
                  </a:moveTo>
                  <a:lnTo>
                    <a:pt x="0" y="837311"/>
                  </a:lnTo>
                  <a:lnTo>
                    <a:pt x="23875" y="889254"/>
                  </a:lnTo>
                  <a:lnTo>
                    <a:pt x="1725632" y="103799"/>
                  </a:lnTo>
                  <a:lnTo>
                    <a:pt x="1701731" y="51935"/>
                  </a:lnTo>
                  <a:close/>
                </a:path>
                <a:path w="1869440" h="889635">
                  <a:moveTo>
                    <a:pt x="1842168" y="40005"/>
                  </a:moveTo>
                  <a:lnTo>
                    <a:pt x="1727581" y="40005"/>
                  </a:lnTo>
                  <a:lnTo>
                    <a:pt x="1751584" y="91821"/>
                  </a:lnTo>
                  <a:lnTo>
                    <a:pt x="1725632" y="103799"/>
                  </a:lnTo>
                  <a:lnTo>
                    <a:pt x="1749552" y="155702"/>
                  </a:lnTo>
                  <a:lnTo>
                    <a:pt x="1842168" y="40005"/>
                  </a:lnTo>
                  <a:close/>
                </a:path>
                <a:path w="1869440" h="889635">
                  <a:moveTo>
                    <a:pt x="1727581" y="40005"/>
                  </a:moveTo>
                  <a:lnTo>
                    <a:pt x="1701731" y="51935"/>
                  </a:lnTo>
                  <a:lnTo>
                    <a:pt x="1725632" y="103799"/>
                  </a:lnTo>
                  <a:lnTo>
                    <a:pt x="1751584" y="91821"/>
                  </a:lnTo>
                  <a:lnTo>
                    <a:pt x="1727581" y="40005"/>
                  </a:lnTo>
                  <a:close/>
                </a:path>
                <a:path w="1869440" h="889635">
                  <a:moveTo>
                    <a:pt x="1677796" y="0"/>
                  </a:moveTo>
                  <a:lnTo>
                    <a:pt x="1701731" y="51935"/>
                  </a:lnTo>
                  <a:lnTo>
                    <a:pt x="1727581" y="40005"/>
                  </a:lnTo>
                  <a:lnTo>
                    <a:pt x="1842168" y="40005"/>
                  </a:lnTo>
                  <a:lnTo>
                    <a:pt x="1869313" y="6096"/>
                  </a:lnTo>
                  <a:lnTo>
                    <a:pt x="1677796" y="0"/>
                  </a:lnTo>
                  <a:close/>
                </a:path>
              </a:pathLst>
            </a:custGeom>
            <a:solidFill>
              <a:srgbClr val="E36C0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33144" y="3800856"/>
              <a:ext cx="2292096" cy="130606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785873" y="4000499"/>
              <a:ext cx="2013585" cy="1026160"/>
            </a:xfrm>
            <a:custGeom>
              <a:avLst/>
              <a:gdLst/>
              <a:ahLst/>
              <a:cxnLst/>
              <a:rect l="l" t="t" r="r" b="b"/>
              <a:pathLst>
                <a:path w="2013585" h="1026160">
                  <a:moveTo>
                    <a:pt x="166192" y="51155"/>
                  </a:moveTo>
                  <a:lnTo>
                    <a:pt x="140665" y="102209"/>
                  </a:lnTo>
                  <a:lnTo>
                    <a:pt x="1987550" y="1025651"/>
                  </a:lnTo>
                  <a:lnTo>
                    <a:pt x="2013077" y="974598"/>
                  </a:lnTo>
                  <a:lnTo>
                    <a:pt x="166192" y="51155"/>
                  </a:lnTo>
                  <a:close/>
                </a:path>
                <a:path w="2013585" h="1026160">
                  <a:moveTo>
                    <a:pt x="191769" y="0"/>
                  </a:moveTo>
                  <a:lnTo>
                    <a:pt x="0" y="0"/>
                  </a:lnTo>
                  <a:lnTo>
                    <a:pt x="115062" y="153416"/>
                  </a:lnTo>
                  <a:lnTo>
                    <a:pt x="140665" y="102209"/>
                  </a:lnTo>
                  <a:lnTo>
                    <a:pt x="115062" y="89407"/>
                  </a:lnTo>
                  <a:lnTo>
                    <a:pt x="140588" y="38354"/>
                  </a:lnTo>
                  <a:lnTo>
                    <a:pt x="172592" y="38354"/>
                  </a:lnTo>
                  <a:lnTo>
                    <a:pt x="191769" y="0"/>
                  </a:lnTo>
                  <a:close/>
                </a:path>
                <a:path w="2013585" h="1026160">
                  <a:moveTo>
                    <a:pt x="140588" y="38354"/>
                  </a:moveTo>
                  <a:lnTo>
                    <a:pt x="115062" y="89407"/>
                  </a:lnTo>
                  <a:lnTo>
                    <a:pt x="140665" y="102209"/>
                  </a:lnTo>
                  <a:lnTo>
                    <a:pt x="166192" y="51155"/>
                  </a:lnTo>
                  <a:lnTo>
                    <a:pt x="140588" y="38354"/>
                  </a:lnTo>
                  <a:close/>
                </a:path>
                <a:path w="2013585" h="1026160">
                  <a:moveTo>
                    <a:pt x="172592" y="38354"/>
                  </a:moveTo>
                  <a:lnTo>
                    <a:pt x="140588" y="38354"/>
                  </a:lnTo>
                  <a:lnTo>
                    <a:pt x="166192" y="51155"/>
                  </a:lnTo>
                  <a:lnTo>
                    <a:pt x="172592" y="38354"/>
                  </a:lnTo>
                  <a:close/>
                </a:path>
              </a:pathLst>
            </a:custGeom>
            <a:solidFill>
              <a:srgbClr val="E36C0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5116" y="4765548"/>
              <a:ext cx="1738884" cy="687323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5513579" y="4891533"/>
            <a:ext cx="9518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Calibri"/>
                <a:cs typeface="Calibri"/>
              </a:rPr>
              <a:t>Diabetes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585</Words>
  <Application>Microsoft Office PowerPoint</Application>
  <PresentationFormat>Widescreen</PresentationFormat>
  <Paragraphs>77</Paragraphs>
  <Slides>23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33" baseType="lpstr">
      <vt:lpstr>Aptos</vt:lpstr>
      <vt:lpstr>Aptos Display</vt:lpstr>
      <vt:lpstr>Arial</vt:lpstr>
      <vt:lpstr>Arial MT</vt:lpstr>
      <vt:lpstr>Calibri</vt:lpstr>
      <vt:lpstr>Comic Sans MS</vt:lpstr>
      <vt:lpstr>Open Sans</vt:lpstr>
      <vt:lpstr>Times New Roman</vt:lpstr>
      <vt:lpstr>Verdana</vt:lpstr>
      <vt:lpstr>office theme</vt:lpstr>
      <vt:lpstr>Alimentazione, benessere e longevità: la nutrizione nelle diverse fasi di vita</vt:lpstr>
      <vt:lpstr>Presentazione standard di PowerPoint</vt:lpstr>
      <vt:lpstr>Presentazione standard di PowerPoint</vt:lpstr>
      <vt:lpstr>Produciamo e consumiamo cibo in modo responsabile.</vt:lpstr>
      <vt:lpstr>DIETA SOSTENIBILE</vt:lpstr>
      <vt:lpstr>2 grandi nemici dell'invecchiamento di successo</vt:lpstr>
      <vt:lpstr>Massa Magra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Alimentazione, benessere e longevità: la nutrizione nelle diverse fasi di vita</dc:title>
  <dc:creator/>
  <cp:lastModifiedBy>videorent vr</cp:lastModifiedBy>
  <cp:revision>114</cp:revision>
  <dcterms:created xsi:type="dcterms:W3CDTF">2025-05-27T03:03:19Z</dcterms:created>
  <dcterms:modified xsi:type="dcterms:W3CDTF">2025-05-27T09:49:12Z</dcterms:modified>
</cp:coreProperties>
</file>